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1520488" cy="6480175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7dcc926dd3762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3" autoAdjust="0"/>
    <p:restoredTop sz="88259" autoAdjust="0"/>
  </p:normalViewPr>
  <p:slideViewPr>
    <p:cSldViewPr>
      <p:cViewPr varScale="1">
        <p:scale>
          <a:sx n="74" d="100"/>
          <a:sy n="74" d="100"/>
        </p:scale>
        <p:origin x="570" y="60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19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031602A-71AC-4AA4-8506-E022F14C79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A45260-2A7E-4CA3-886D-A8EECCAF4A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92011B0A-1A03-4219-959D-DA15FB5E8F14}" type="datetime1">
              <a:rPr lang="zh-CN" altLang="en-US" smtClean="0"/>
              <a:t>2025/6/16</a:t>
            </a:fld>
            <a:endParaRPr lang="en-US" altLang="zh-CN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ABF57F36-B12B-4F2B-B4FB-7B367CFE78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23BEC8-9140-40F2-9A81-D26DE81DF0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3AD6C9-AC83-42AF-93D9-F17F3AF61A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9A9A8B-23E4-491C-816A-41D09BAED7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3F80FB7-F1E7-44EA-B179-0D3AC32473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00060749-27B6-4F3A-A1D2-2384A0193D50}" type="datetime1">
              <a:rPr lang="zh-CN" altLang="en-US" smtClean="0"/>
              <a:t>2025/6/16</a:t>
            </a:fld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AC092D4-D259-49E4-9212-8B32BD576D1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FE6A5E5-F7B9-4CD5-88F9-9B01A19FB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359D559-A949-4FC0-B0AE-49A85A3A794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E03B57-533F-4C4B-9282-4CDEE461D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32483E-D303-4AED-84BE-214E327AB1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该</a:t>
            </a:r>
            <a:r>
              <a:rPr lang="en-US" altLang="zh-CN" dirty="0"/>
              <a:t>PPT</a:t>
            </a:r>
            <a:r>
              <a:rPr lang="zh-CN" altLang="en-US" dirty="0"/>
              <a:t>模版用于提供汇报思路和梳理脉络，具体字体版式动画等可自行调整。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EED81B-0A36-4C23-9C18-E11CFEA55AB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CC2F9397-9431-403C-B94F-72F8C29A0334}" type="datetime1">
              <a:rPr lang="zh-CN" altLang="en-US" smtClean="0"/>
              <a:t>2025/6/16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A75EFDD-7862-4190-8349-4FAEF6B7E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4A20EC2-A6A3-45D1-8C10-8AAFF5D861D8}" type="datetime1">
              <a:rPr lang="zh-CN" altLang="en-US" smtClean="0"/>
              <a:t>2025/6/16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注意与聘期工作任务书对比，标明是否完成，点击方框会出现动画显示“勾选”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FECF17-A798-4542-B1E0-FF2E8D07DDC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3DC92976-6126-4D23-A9E2-625C5B33966F}" type="datetime1">
              <a:rPr lang="zh-CN" altLang="en-US" smtClean="0"/>
              <a:t>2025/6/16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01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CC2C93-23B5-4725-87A7-C22D5B6B19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DC72C4C0-115E-4A3E-97F9-80940EBB8B07}" type="datetime1">
              <a:rPr lang="zh-CN" altLang="en-US" smtClean="0"/>
              <a:t>2025/6/16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486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1FC200-FB30-45FF-8D27-5A6F1639FD1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6EA1C524-E765-4004-B9F2-5D8E2C8CEBD3}" type="datetime1">
              <a:rPr lang="zh-CN" altLang="en-US" smtClean="0"/>
              <a:t>2025/6/16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单击此处加入标题"/>
          <p:cNvSpPr>
            <a:spLocks noGrp="1"/>
          </p:cNvSpPr>
          <p:nvPr>
            <p:ph type="ctrTitle" hasCustomPrompt="1"/>
          </p:nvPr>
        </p:nvSpPr>
        <p:spPr>
          <a:xfrm>
            <a:off x="864037" y="2012951"/>
            <a:ext cx="9792415" cy="13890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073" y="3671888"/>
            <a:ext cx="8064342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单击此处编辑副标题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3A0F426-9665-4CEC-8490-00CFAF4EE5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447916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2025/6/16</a:t>
            </a:fld>
            <a:endParaRPr lang="en-US" altLang="zh-CN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B1FBC69-6686-46E4-9B50-9C673C05A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9654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774427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26010" y="792164"/>
            <a:ext cx="10977589" cy="5184774"/>
          </a:xfrm>
        </p:spPr>
        <p:txBody>
          <a:bodyPr/>
          <a:lstStyle>
            <a:lvl1pPr>
              <a:defRPr/>
            </a:lvl1pPr>
            <a:lvl2pPr>
              <a:buFont typeface="Wingdings" panose="05000000000000000000" pitchFamily="2" charset="2"/>
              <a:buChar char="§"/>
              <a:defRPr/>
            </a:lvl2pPr>
            <a:lvl3pPr>
              <a:buFont typeface="Courier New" panose="02070309020205020404" pitchFamily="49" charset="0"/>
              <a:buChar char="o"/>
              <a:defRPr/>
            </a:lvl3pPr>
            <a:lvl4pPr>
              <a:buFont typeface="Wingdings" panose="05000000000000000000" pitchFamily="2" charset="2"/>
              <a:buChar char="Ø"/>
              <a:defRPr/>
            </a:lvl4pPr>
            <a:lvl5pPr>
              <a:buFont typeface="Wingdings" panose="05000000000000000000" pitchFamily="2" charset="2"/>
              <a:buChar char="v"/>
              <a:defRPr/>
            </a:lvl5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2" name="日期占位符 11">
            <a:extLst>
              <a:ext uri="{FF2B5EF4-FFF2-40B4-BE49-F238E27FC236}">
                <a16:creationId xmlns:a16="http://schemas.microsoft.com/office/drawing/2014/main" id="{E0CD9059-A484-405E-8BA0-7E98CD7232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2025/6/16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98B9AAD3-AFD1-42F5-A15D-56666FB44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7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01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4107" y="3032745"/>
            <a:ext cx="979241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5C06257-3C3E-4F37-B6FF-5FA7195E7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4040" y="4319589"/>
            <a:ext cx="9792415" cy="1081087"/>
          </a:xfrm>
        </p:spPr>
        <p:txBody>
          <a:bodyPr/>
          <a:lstStyle>
            <a:lvl1pPr>
              <a:buNone/>
              <a:defRPr sz="2200"/>
            </a:lvl1pPr>
          </a:lstStyle>
          <a:p>
            <a:pPr lvl="0"/>
            <a:r>
              <a:rPr lang="zh-CN" altLang="en-US" noProof="1"/>
              <a:t>单击此处编辑标题</a:t>
            </a:r>
            <a:endParaRPr lang="en-US" dirty="0"/>
          </a:p>
        </p:txBody>
      </p:sp>
      <p:sp>
        <p:nvSpPr>
          <p:cNvPr id="9" name="日期占位符 8">
            <a:extLst>
              <a:ext uri="{FF2B5EF4-FFF2-40B4-BE49-F238E27FC236}">
                <a16:creationId xmlns:a16="http://schemas.microsoft.com/office/drawing/2014/main" id="{6DDFDC1C-E889-4EA9-86C1-05A0352E200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6381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2025/6/16</a:t>
            </a:fld>
            <a:endParaRPr lang="en-US" altLang="zh-CN" dirty="0"/>
          </a:p>
        </p:txBody>
      </p:sp>
      <p:sp>
        <p:nvSpPr>
          <p:cNvPr id="14" name="灯片编号占位符 13">
            <a:extLst>
              <a:ext uri="{FF2B5EF4-FFF2-40B4-BE49-F238E27FC236}">
                <a16:creationId xmlns:a16="http://schemas.microsoft.com/office/drawing/2014/main" id="{0F213CF6-7EF2-4705-BDEE-ACB9C39F78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544738" y="6192415"/>
            <a:ext cx="2659837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159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5279" y="792163"/>
            <a:ext cx="5322465" cy="5184775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81134" y="792163"/>
            <a:ext cx="5322465" cy="5184775"/>
          </a:xfrm>
        </p:spPr>
        <p:txBody>
          <a:bodyPr/>
          <a:lstStyle>
            <a:lvl1pPr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0F156E1B-AC88-4884-BE92-AA20205EB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6" name="日期占位符 15">
            <a:extLst>
              <a:ext uri="{FF2B5EF4-FFF2-40B4-BE49-F238E27FC236}">
                <a16:creationId xmlns:a16="http://schemas.microsoft.com/office/drawing/2014/main" id="{FCD17981-0192-46A2-9C87-DCE6B52E1B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592288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2025/6/16</a:t>
            </a:fld>
            <a:endParaRPr lang="en-US" altLang="zh-CN" dirty="0"/>
          </a:p>
        </p:txBody>
      </p:sp>
      <p:sp>
        <p:nvSpPr>
          <p:cNvPr id="18" name="灯片编号占位符 17">
            <a:extLst>
              <a:ext uri="{FF2B5EF4-FFF2-40B4-BE49-F238E27FC236}">
                <a16:creationId xmlns:a16="http://schemas.microsoft.com/office/drawing/2014/main" id="{9043CD29-F1D3-4675-AD5B-C44EBC4B2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157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238693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38693" y="1421942"/>
            <a:ext cx="5322465" cy="4554996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2248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2247" y="1445431"/>
            <a:ext cx="5322465" cy="4531507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D4EDBF5-6F8C-4FAC-BC18-6E54253923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5" name="日期占位符 14">
            <a:extLst>
              <a:ext uri="{FF2B5EF4-FFF2-40B4-BE49-F238E27FC236}">
                <a16:creationId xmlns:a16="http://schemas.microsoft.com/office/drawing/2014/main" id="{0CD1828D-F030-4B16-9FD5-B691E456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88114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2025/6/16</a:t>
            </a:fld>
            <a:endParaRPr lang="en-US" altLang="zh-CN" dirty="0"/>
          </a:p>
        </p:txBody>
      </p:sp>
      <p:sp>
        <p:nvSpPr>
          <p:cNvPr id="17" name="灯片编号占位符 16">
            <a:extLst>
              <a:ext uri="{FF2B5EF4-FFF2-40B4-BE49-F238E27FC236}">
                <a16:creationId xmlns:a16="http://schemas.microsoft.com/office/drawing/2014/main" id="{AB37CBE4-9D0C-4FDB-8C6D-DC0261663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2730" y="6192415"/>
            <a:ext cx="2701982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51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AA78BB4B-77D7-4A41-981E-2A344BA70D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4" name="日期占位符 13">
            <a:extLst>
              <a:ext uri="{FF2B5EF4-FFF2-40B4-BE49-F238E27FC236}">
                <a16:creationId xmlns:a16="http://schemas.microsoft.com/office/drawing/2014/main" id="{B29387DF-D0F1-413A-80FA-AE6BB76F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562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pPr>
                <a:defRPr/>
              </a:pPr>
              <a:t>2025/6/16</a:t>
            </a:fld>
            <a:endParaRPr lang="en-US" altLang="zh-CN" dirty="0"/>
          </a:p>
        </p:txBody>
      </p:sp>
      <p:sp>
        <p:nvSpPr>
          <p:cNvPr id="16" name="灯片编号占位符 15">
            <a:extLst>
              <a:ext uri="{FF2B5EF4-FFF2-40B4-BE49-F238E27FC236}">
                <a16:creationId xmlns:a16="http://schemas.microsoft.com/office/drawing/2014/main" id="{EE1B85F3-8025-4C80-A993-765E7B7A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4738" y="6192415"/>
            <a:ext cx="2658861" cy="28803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579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CAE21F1-3170-4CCB-80A7-0AF83BEF19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025" y="260350"/>
            <a:ext cx="1036843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5075B69-33E2-4489-91E7-618776C252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6025" y="1511301"/>
            <a:ext cx="103684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9A3D787-207B-4DE8-B4B5-CF18BF5A3A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024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4128E86-381F-4200-BA32-35A3CB55BB82}" type="datetime1">
              <a:rPr lang="zh-CN" altLang="en-US" smtClean="0"/>
              <a:t>2025/6/16</a:t>
            </a:fld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44D0794-7156-444D-A943-EA83D8FF55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6167" y="5900738"/>
            <a:ext cx="3648155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5F2B40-7908-4D43-ADF1-64423722CD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6350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876FB50-4034-4324-B57D-6354A6AE92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B865D98-FB9A-48B2-B11A-C2DF9014E2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9342"/>
            <a:ext cx="11520488" cy="64614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99" userDrawn="1">
          <p15:clr>
            <a:srgbClr val="F26B43"/>
          </p15:clr>
        </p15:guide>
        <p15:guide id="2" pos="142" userDrawn="1">
          <p15:clr>
            <a:srgbClr val="F26B43"/>
          </p15:clr>
        </p15:guide>
        <p15:guide id="3" orient="horz" pos="3765" userDrawn="1">
          <p15:clr>
            <a:srgbClr val="F26B43"/>
          </p15:clr>
        </p15:guide>
        <p15:guide id="4" pos="7058" userDrawn="1">
          <p15:clr>
            <a:srgbClr val="F26B43"/>
          </p15:clr>
        </p15:guide>
        <p15:guide id="5" pos="2256" userDrawn="1">
          <p15:clr>
            <a:srgbClr val="F26B43"/>
          </p15:clr>
        </p15:guide>
        <p15:guide id="6" orient="horz" pos="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合肥工业大学引进人才</a:t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</a:rPr>
            </a:b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聘期工作考核汇报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zh-CN" altLang="en-US" sz="2800" dirty="0">
                <a:latin typeface="+mj-ea"/>
                <a:ea typeface="+mj-ea"/>
              </a:rPr>
              <a:t>汇报人：</a:t>
            </a:r>
            <a:r>
              <a:rPr lang="en-US" altLang="zh-CN" sz="2800" dirty="0">
                <a:latin typeface="+mj-ea"/>
                <a:ea typeface="+mj-ea"/>
              </a:rPr>
              <a:t>XXX</a:t>
            </a:r>
          </a:p>
          <a:p>
            <a:r>
              <a:rPr lang="zh-CN" altLang="en-US" sz="2000" dirty="0">
                <a:latin typeface="+mj-ea"/>
                <a:ea typeface="+mj-ea"/>
              </a:rPr>
              <a:t>汇报人所在学院及职务、头衔等</a:t>
            </a:r>
            <a:endParaRPr lang="en-US" altLang="zh-CN" sz="2000" dirty="0">
              <a:latin typeface="+mj-ea"/>
              <a:ea typeface="+mj-ea"/>
            </a:endParaRPr>
          </a:p>
          <a:p>
            <a:r>
              <a:rPr lang="en-US" altLang="zh-CN" sz="2000">
                <a:latin typeface="+mj-ea"/>
                <a:ea typeface="+mj-ea"/>
              </a:rPr>
              <a:t>20XX</a:t>
            </a:r>
            <a:r>
              <a:rPr lang="zh-CN" altLang="en-US" sz="2000">
                <a:latin typeface="+mj-ea"/>
                <a:ea typeface="+mj-ea"/>
              </a:rPr>
              <a:t>年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月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 科研项目（以我校为依托单位，到账共计</a:t>
            </a:r>
            <a:r>
              <a:rPr lang="en-US" altLang="zh-CN" sz="2400" b="1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万元）</a:t>
            </a:r>
            <a:endParaRPr lang="en-US" altLang="zh-CN" sz="24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项目类别：项目名称</a:t>
            </a:r>
            <a:endParaRPr lang="en-US" altLang="zh-CN" sz="20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914400" lvl="2" indent="0"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SimHei"/>
                <a:ea typeface="SimHei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担任角色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，批准号，总经费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万元，时间范围，已到账经费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万元。</a:t>
            </a:r>
            <a:endParaRPr lang="en-US" altLang="zh-CN" sz="2000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997CA6F-9721-4507-9EA0-1D73F63A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C9DF024B-B19C-4785-A65F-E732B0D0616F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E90BC99-DC60-4C05-93ED-A8F171DF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215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可插入“我的项目”截图或其他项目截图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1F424A-CBD1-492E-8337-3A70B16EA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D2A5259-A2AE-4EE1-BC09-A01156B260F6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D36F210-3E02-4BA6-8952-FF7EF278D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088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14BF659-3E41-45A7-9C00-CE53A92748A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60F50F7-6BE3-432F-8D8F-AD3A5DFB71A6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A22AF59-42E4-4134-8C28-27423075842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950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已发表论文（以我校为第一单位）：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61AD4429-5899-4995-ABE7-602EFF7C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C2E5DAD-C197-428E-BAE6-F380DDCCD342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A7615CF4-0072-45B7-917D-38ED75E24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962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待投稿论文：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F8CADD2-A559-41D1-A8A4-8FEDA7636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BC5BA49-7502-4E27-9559-14D1090CCCA6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9E7A1D8-F7D2-4E71-A975-EF05057D4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511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C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8EB2B3-7E2D-4663-8745-BA58324DDE2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59D89F08-06BD-43EE-821E-2DBC817A2B13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DDB2EB8-5817-466D-B256-03B1ED1C101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0555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4.1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对外交流学术合作等情况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可按学校、交流学者名字列举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学术会议列举等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691B89C-FE04-4E25-AF58-0507258B80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D78E6BF4-BA42-4CFF-B3CE-87036FD54DE2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BFACA4C-961A-4D8A-9B7B-861E4F63E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9637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4.2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完成单位其他工作情况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4FFDE2D-F1DA-44AF-A7E6-E3BE167421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5D625CA6-2165-4D44-A376-107ABE4F63D5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C14365D-DF95-45F9-B04B-180A3C6C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2561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4.3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获奖及荣誉情况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奖项及证书照片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3BBDD2E-736B-440B-805B-FEA2D8BB32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88E0395-FFC0-41A2-8F38-0F02FDF7EB36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1906023-7B59-48D1-A4D8-697FA0BA5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8938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latin typeface="黑体"/>
                <a:ea typeface="黑体"/>
              </a:rPr>
              <a:t>四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zh-CN" sz="2800" dirty="0">
                <a:latin typeface="黑体"/>
                <a:ea typeface="黑体"/>
              </a:rPr>
              <a:t>其他工作及获奖情况</a:t>
            </a:r>
            <a:endParaRPr lang="en-US" altLang="zh-CN" sz="2800" dirty="0"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F355B2A0-39E9-4888-9FDF-C58F2C37041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B00E1F1C-7F16-4255-B3A9-D9AE5F11A867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236B800-1826-4DA6-A966-8858347C277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101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7"/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个人简介</a:t>
            </a:r>
          </a:p>
        </p:txBody>
      </p:sp>
      <p:sp>
        <p:nvSpPr>
          <p:cNvPr id="5" name="文本占位符 8"/>
          <p:cNvSpPr txBox="1">
            <a:spLocks/>
          </p:cNvSpPr>
          <p:nvPr/>
        </p:nvSpPr>
        <p:spPr bwMode="auto">
          <a:xfrm>
            <a:off x="934040" y="1668451"/>
            <a:ext cx="9792415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教育经历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工作经历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ABBF4A8-BFB7-4A9C-8C6F-8A4EE6747B8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2F6A315B-A98D-41CB-A589-AD75F18BCA53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AE336E7-948D-4297-B9FA-D96FE75515F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教学方面：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605EDD6-E216-4778-AEA1-FB454EFCC0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E432B3EA-867A-480B-A2A5-305825FE6399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B3D9093-B0A3-4162-97D2-B7A5D26EB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19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6506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科研方面：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FE9F879-1BE8-40F4-8840-3CE24F80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8B07B34E-ADFB-441D-9FC1-79A8013C5BA7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334537A-A86F-465B-862F-70AA6F21E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20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4350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5709-057E-4178-8289-7221629F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dirty="0"/>
              <a:t>聘期工作任务完成情况对照一览表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EE742D2-DD95-44CA-97D3-55C77999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04624"/>
              </p:ext>
            </p:extLst>
          </p:nvPr>
        </p:nvGraphicFramePr>
        <p:xfrm>
          <a:off x="1079724" y="1007839"/>
          <a:ext cx="9361040" cy="453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聘期任务工作及预期目标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完成情况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论文：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项目：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教学：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团队：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交流：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</a:tbl>
          </a:graphicData>
        </a:graphic>
      </p:graphicFrame>
      <p:pic>
        <p:nvPicPr>
          <p:cNvPr id="8" name="图形 7" descr="复选标记">
            <a:extLst>
              <a:ext uri="{FF2B5EF4-FFF2-40B4-BE49-F238E27FC236}">
                <a16:creationId xmlns:a16="http://schemas.microsoft.com/office/drawing/2014/main" id="{5EB88E94-2DA9-4EFB-8AE6-0D88D2CA8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1832528"/>
            <a:ext cx="687479" cy="687479"/>
          </a:xfrm>
          <a:prstGeom prst="rect">
            <a:avLst/>
          </a:prstGeom>
        </p:spPr>
      </p:pic>
      <p:pic>
        <p:nvPicPr>
          <p:cNvPr id="9" name="图形 8" descr="复选标记">
            <a:extLst>
              <a:ext uri="{FF2B5EF4-FFF2-40B4-BE49-F238E27FC236}">
                <a16:creationId xmlns:a16="http://schemas.microsoft.com/office/drawing/2014/main" id="{C2B9EFBB-BDE6-4101-92A5-9BE361B2E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2624616"/>
            <a:ext cx="687479" cy="687479"/>
          </a:xfrm>
          <a:prstGeom prst="rect">
            <a:avLst/>
          </a:prstGeom>
        </p:spPr>
      </p:pic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D9C10107-7856-4404-8994-EEFD26DC7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3344696"/>
            <a:ext cx="687479" cy="687479"/>
          </a:xfrm>
          <a:prstGeom prst="rect">
            <a:avLst/>
          </a:prstGeom>
        </p:spPr>
      </p:pic>
      <p:pic>
        <p:nvPicPr>
          <p:cNvPr id="11" name="图形 10" descr="复选标记">
            <a:extLst>
              <a:ext uri="{FF2B5EF4-FFF2-40B4-BE49-F238E27FC236}">
                <a16:creationId xmlns:a16="http://schemas.microsoft.com/office/drawing/2014/main" id="{4FD53828-387B-492F-844D-95D73923D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136784"/>
            <a:ext cx="687479" cy="687479"/>
          </a:xfrm>
          <a:prstGeom prst="rect">
            <a:avLst/>
          </a:prstGeom>
        </p:spPr>
      </p:pic>
      <p:pic>
        <p:nvPicPr>
          <p:cNvPr id="12" name="图形 11" descr="复选标记">
            <a:extLst>
              <a:ext uri="{FF2B5EF4-FFF2-40B4-BE49-F238E27FC236}">
                <a16:creationId xmlns:a16="http://schemas.microsoft.com/office/drawing/2014/main" id="{5911EA56-A25D-436A-80FB-E076939A3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856864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4F945F0-96B5-4514-A7D9-9319F008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3F5162DE-0D58-49AF-852F-3D9D49A5BE06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0390E97-3F49-4C14-A044-E1CFAB99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21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217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0A21F72-6165-488B-93AB-4967D149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B24C33-B54B-49C3-983C-C0EF28B90C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7ABC20D-B63D-44E8-BCED-42308C1E6DB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513CA8C-E8A6-4AD2-8BCB-7106C6192B16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E3884BF-A600-47CE-9621-69A2B1BA488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22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302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934107" y="738179"/>
            <a:ext cx="9792415" cy="930272"/>
          </a:xfrm>
        </p:spPr>
        <p:txBody>
          <a:bodyPr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</a:rPr>
              <a:t>汇报内容提要</a:t>
            </a:r>
            <a:endParaRPr lang="zh-CN" altLang="en-US" sz="36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一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EA63931-E33D-4A16-B7B1-12DCFFABFC2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7FA58603-1864-4ED1-9825-B9414797470D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70FFD05-1491-49C0-BE7A-405DA9FD501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课程教学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E20C9D6-A9C6-468D-95FD-8F430DAB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5586"/>
              </p:ext>
            </p:extLst>
          </p:nvPr>
        </p:nvGraphicFramePr>
        <p:xfrm>
          <a:off x="1223740" y="1583903"/>
          <a:ext cx="9505056" cy="4104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798723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5130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课程（实习实训、毕业设计）名称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授课对象（年级、人数）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本人承担工作量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573210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40697"/>
                  </a:ext>
                </a:extLst>
              </a:tr>
            </a:tbl>
          </a:graphicData>
        </a:graphic>
      </p:graphicFrame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C0AED63-4CEC-4B7E-8335-78B4929750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BF25422A-5C24-46D5-A9B8-5FA3D4B3CC6E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06852AE-4F1E-4BA9-BFE0-2EA3907EF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latin typeface="+mj-ea"/>
                <a:ea typeface="+mj-ea"/>
              </a:rPr>
              <a:t>课程教学</a:t>
            </a:r>
            <a:endParaRPr lang="en-US" altLang="zh-CN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zh-CN" altLang="en-US" dirty="0">
                <a:latin typeface="+mj-ea"/>
                <a:ea typeface="+mj-ea"/>
              </a:rPr>
              <a:t> 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86C506-A9AA-47B1-9C54-C03F2CDCD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2009"/>
              </p:ext>
            </p:extLst>
          </p:nvPr>
        </p:nvGraphicFramePr>
        <p:xfrm>
          <a:off x="1655788" y="2087959"/>
          <a:ext cx="8928992" cy="4035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8468023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550012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2416390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47704118"/>
                    </a:ext>
                  </a:extLst>
                </a:gridCol>
              </a:tblGrid>
              <a:tr h="536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承担课程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课堂教学学时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教学工作量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538977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919611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6775804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4242896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6979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95073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15471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B595CBBF-D86B-4F56-8F43-2BEABB1C3AFC}"/>
              </a:ext>
            </a:extLst>
          </p:cNvPr>
          <p:cNvSpPr/>
          <p:nvPr/>
        </p:nvSpPr>
        <p:spPr>
          <a:xfrm>
            <a:off x="647676" y="1483385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80049326-A0A9-4662-B226-D9E689C9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676" y="1400480"/>
            <a:ext cx="687479" cy="687479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1300D2C0-9EF6-4E25-948C-63A454D582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7A3855B8-BBA9-4CD8-A4F6-417AA005C838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B19F1B-1F38-4923-8400-617D2BA77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94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66941-BAA1-4C17-8648-38796CE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02095-AEC5-48F3-99DD-485EBC26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+mj-ea"/>
                <a:ea typeface="+mj-ea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latin typeface="+mj-ea"/>
                <a:ea typeface="+mj-ea"/>
              </a:rPr>
              <a:t>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人才培养：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硕士研究生</a:t>
            </a:r>
            <a:r>
              <a:rPr lang="en-US" altLang="zh-CN" sz="240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>
                <a:solidFill>
                  <a:srgbClr val="000000"/>
                </a:solidFill>
                <a:latin typeface="+mj-ea"/>
                <a:ea typeface="+mj-ea"/>
              </a:rPr>
              <a:t>人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0010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博士研究生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5725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FBF8A67-0D9A-4CB2-8E37-D17B29696E1C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79EDA6-902E-4959-ACCF-812E2B8BF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41B52D92-E581-4668-8FA6-03A8165C04D5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1B57B10-E143-4636-AA7F-844F6497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36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1F10C8-26B5-480F-8A48-244DCB66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93D813-6137-49A3-8752-124F2257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团队平台建设：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076440-F9F4-48AE-AF8A-5A1FF5803C8D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形 4" descr="复选标记">
            <a:extLst>
              <a:ext uri="{FF2B5EF4-FFF2-40B4-BE49-F238E27FC236}">
                <a16:creationId xmlns:a16="http://schemas.microsoft.com/office/drawing/2014/main" id="{5344CBB7-80DA-40F4-B3BD-930D96A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55" y="1778481"/>
            <a:ext cx="687479" cy="687479"/>
          </a:xfrm>
          <a:prstGeom prst="rect">
            <a:avLst/>
          </a:prstGeom>
        </p:spPr>
      </p:pic>
      <p:sp>
        <p:nvSpPr>
          <p:cNvPr id="6" name="日期占位符 5">
            <a:extLst>
              <a:ext uri="{FF2B5EF4-FFF2-40B4-BE49-F238E27FC236}">
                <a16:creationId xmlns:a16="http://schemas.microsoft.com/office/drawing/2014/main" id="{B1AC7F75-3C78-4AE5-8CC6-3F40625B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FCF41BC-EB92-447A-864C-6668695DAEDB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2C8565-1BD9-4AD6-B206-43C1B12F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9550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6ABA3-694E-4EC1-9BFC-423ADEE0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505934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5FE3F-5B63-46B1-A723-115B0D4C1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可适当插入平台建设图片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F79B0EE-EDB8-41A9-90DF-0417A661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24" y="6193309"/>
            <a:ext cx="2688114" cy="287137"/>
          </a:xfrm>
        </p:spPr>
        <p:txBody>
          <a:bodyPr/>
          <a:lstStyle/>
          <a:p>
            <a:pPr>
              <a:defRPr/>
            </a:pPr>
            <a:fld id="{F21274CF-0829-499A-88C6-E1F527E7F0F9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7052FCE-4B77-4A02-9D7D-E2DF130D1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56350" y="6193309"/>
            <a:ext cx="2688114" cy="287138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0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7AED95F-65D2-426B-9033-9C0762F375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76024" y="6192415"/>
            <a:ext cx="2688114" cy="288032"/>
          </a:xfrm>
        </p:spPr>
        <p:txBody>
          <a:bodyPr/>
          <a:lstStyle/>
          <a:p>
            <a:pPr>
              <a:defRPr/>
            </a:pPr>
            <a:fld id="{00EA6DFB-5080-4227-BC9A-396C51729432}" type="datetime1">
              <a:rPr lang="zh-CN" altLang="en-US" smtClean="0"/>
              <a:t>2025/6/16</a:t>
            </a:fld>
            <a:endParaRPr lang="en-US" altLang="zh-CN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A1CFC77-6367-436E-B171-03B239EA1E6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56350" y="6192415"/>
            <a:ext cx="2688114" cy="288032"/>
          </a:xfrm>
        </p:spPr>
        <p:txBody>
          <a:bodyPr/>
          <a:lstStyle/>
          <a:p>
            <a:pPr>
              <a:defRPr/>
            </a:pPr>
            <a:fld id="{E876FB50-4034-4324-B57D-6354A6AE9268}" type="slidenum">
              <a:rPr lang="zh-CN" altLang="en-US" smtClean="0"/>
              <a:pPr>
                <a:defRPr/>
              </a:pPr>
              <a:t>8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00163066"/>
      </p:ext>
    </p:extLst>
  </p:cSld>
  <p:clrMapOvr>
    <a:masterClrMapping/>
  </p:clrMapOvr>
</p:sld>
</file>

<file path=ppt/theme/theme1.xml><?xml version="1.0" encoding="utf-8"?>
<a:theme xmlns:a="http://schemas.openxmlformats.org/drawingml/2006/main" name="hfut_slide_template_16：9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2">
      <a:majorFont>
        <a:latin typeface="Calibri head"/>
        <a:ea typeface="SimHei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fut_slide_template_16b9" id="{39D44A36-8DF7-4D48-8841-50FC51381139}" vid="{5F38F6EE-5322-4B2F-B967-F0066ED4733F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hfut_slide_template_16：9</Template>
  <TotalTime>197</TotalTime>
  <Pages>0</Pages>
  <Words>625</Words>
  <Characters>0</Characters>
  <Application>Microsoft Office PowerPoint</Application>
  <DocSecurity>0</DocSecurity>
  <PresentationFormat>自定义</PresentationFormat>
  <Lines>0</Lines>
  <Paragraphs>161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Calibri head</vt:lpstr>
      <vt:lpstr>SimHei</vt:lpstr>
      <vt:lpstr>SimHei</vt:lpstr>
      <vt:lpstr>宋体</vt:lpstr>
      <vt:lpstr>宋体</vt:lpstr>
      <vt:lpstr>Arial</vt:lpstr>
      <vt:lpstr>Calibri</vt:lpstr>
      <vt:lpstr>Courier New</vt:lpstr>
      <vt:lpstr>Times New Roman</vt:lpstr>
      <vt:lpstr>Wingdings</vt:lpstr>
      <vt:lpstr>hfut_slide_template_16：9</vt:lpstr>
      <vt:lpstr>合肥工业大学引进人才 聘期工作考核汇报</vt:lpstr>
      <vt:lpstr>PowerPoint 演示文稿</vt:lpstr>
      <vt:lpstr>汇报内容提要</vt:lpstr>
      <vt:lpstr>一.人才培养情况 </vt:lpstr>
      <vt:lpstr>一.人才培养情况 </vt:lpstr>
      <vt:lpstr>一.人才培养情况</vt:lpstr>
      <vt:lpstr>一.人才培养情况</vt:lpstr>
      <vt:lpstr>一.人才培养情况</vt:lpstr>
      <vt:lpstr>PowerPoint 演示文稿</vt:lpstr>
      <vt:lpstr>二.科研项目情况</vt:lpstr>
      <vt:lpstr>二.科研项目情况</vt:lpstr>
      <vt:lpstr>PowerPoint 演示文稿</vt:lpstr>
      <vt:lpstr>三.论文著作</vt:lpstr>
      <vt:lpstr>三.论文著作</vt:lpstr>
      <vt:lpstr>PowerPoint 演示文稿</vt:lpstr>
      <vt:lpstr>四.其他工作及获奖情况</vt:lpstr>
      <vt:lpstr>四.其他工作及获奖情况</vt:lpstr>
      <vt:lpstr>四.其他工作及获奖情况</vt:lpstr>
      <vt:lpstr>PowerPoint 演示文稿</vt:lpstr>
      <vt:lpstr>五.后续工作计划</vt:lpstr>
      <vt:lpstr>五.后续工作计划</vt:lpstr>
      <vt:lpstr>聘期工作任务完成情况对照一览表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合肥工业大学引进人才 聘期工作考核汇报</dc:title>
  <dc:creator>lenovo</dc:creator>
  <cp:lastModifiedBy>lenovo</cp:lastModifiedBy>
  <cp:revision>40</cp:revision>
  <dcterms:created xsi:type="dcterms:W3CDTF">2021-03-05T09:08:02Z</dcterms:created>
  <dcterms:modified xsi:type="dcterms:W3CDTF">2025-06-16T09:40:48Z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