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 embedTrueTypeFonts="1" saveSubsetFonts="1">
  <p:sldMasterIdLst>
    <p:sldMasterId id="2147483648" r:id="rId1"/>
  </p:sldMasterIdLst>
  <p:notesMasterIdLst>
    <p:notesMasterId r:id="rId4"/>
  </p:notesMasterIdLst>
  <p:handoutMasterIdLst>
    <p:handoutMasterId r:id="rId44"/>
  </p:handoutMasterIdLst>
  <p:sldIdLst>
    <p:sldId id="311" r:id="rId3"/>
    <p:sldId id="258" r:id="rId5"/>
    <p:sldId id="1890" r:id="rId6"/>
    <p:sldId id="1909" r:id="rId7"/>
    <p:sldId id="1797" r:id="rId8"/>
    <p:sldId id="1872" r:id="rId9"/>
    <p:sldId id="1873" r:id="rId10"/>
    <p:sldId id="1874" r:id="rId11"/>
    <p:sldId id="1875" r:id="rId12"/>
    <p:sldId id="1945" r:id="rId13"/>
    <p:sldId id="1843" r:id="rId14"/>
    <p:sldId id="1910" r:id="rId15"/>
    <p:sldId id="1911" r:id="rId16"/>
    <p:sldId id="1941" r:id="rId17"/>
    <p:sldId id="1943" r:id="rId18"/>
    <p:sldId id="1974" r:id="rId19"/>
    <p:sldId id="1939" r:id="rId20"/>
    <p:sldId id="1940" r:id="rId21"/>
    <p:sldId id="1998" r:id="rId22"/>
    <p:sldId id="1942" r:id="rId23"/>
    <p:sldId id="1975" r:id="rId24"/>
    <p:sldId id="1879" r:id="rId25"/>
    <p:sldId id="1912" r:id="rId26"/>
    <p:sldId id="1915" r:id="rId27"/>
    <p:sldId id="1916" r:id="rId28"/>
    <p:sldId id="1937" r:id="rId29"/>
    <p:sldId id="1938" r:id="rId30"/>
    <p:sldId id="1917" r:id="rId31"/>
    <p:sldId id="1918" r:id="rId32"/>
    <p:sldId id="1920" r:id="rId33"/>
    <p:sldId id="1919" r:id="rId34"/>
    <p:sldId id="1921" r:id="rId35"/>
    <p:sldId id="1922" r:id="rId36"/>
    <p:sldId id="1923" r:id="rId37"/>
    <p:sldId id="1924" r:id="rId38"/>
    <p:sldId id="1925" r:id="rId39"/>
    <p:sldId id="1926" r:id="rId40"/>
    <p:sldId id="1927" r:id="rId41"/>
    <p:sldId id="1936" r:id="rId42"/>
    <p:sldId id="1830" r:id="rId43"/>
  </p:sldIdLst>
  <p:sldSz cx="12192000" cy="6858000"/>
  <p:notesSz cx="6858000" cy="9144000"/>
  <p:embeddedFontLst>
    <p:embeddedFont>
      <p:font typeface="方正姚体" panose="02010601030101010101" pitchFamily="2" charset="-122"/>
      <p:regular r:id="rId48"/>
    </p:embeddedFont>
    <p:embeddedFont>
      <p:font typeface="方正粗黑宋简体" panose="02000000000000000000" pitchFamily="2" charset="-122"/>
      <p:regular r:id="rId49"/>
    </p:embeddedFont>
    <p:embeddedFont>
      <p:font typeface="微软雅黑" panose="020B0503020204020204" pitchFamily="34" charset="-122"/>
      <p:regular r:id="rId50"/>
    </p:embeddedFont>
    <p:embeddedFont>
      <p:font typeface="Calibri" panose="020F0502020204030204"/>
      <p:regular r:id="rId51"/>
      <p:bold r:id="rId52"/>
      <p:italic r:id="rId53"/>
      <p:boldItalic r:id="rId54"/>
    </p:embeddedFont>
    <p:embeddedFont>
      <p:font typeface="等线" panose="02010600030101010101" charset="-122"/>
      <p:regular r:id="rId55"/>
    </p:embeddedFont>
    <p:embeddedFont>
      <p:font typeface="等线 Light" panose="02010600030101010101" charset="-122"/>
      <p:regular r:id="rId56"/>
    </p:embeddedFont>
  </p:embeddedFontLst>
  <p:custDataLst>
    <p:tags r:id="rId5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6B19342-D602-4B4F-859A-C50036C15256}">
          <p14:sldIdLst>
            <p14:sldId id="311"/>
            <p14:sldId id="258"/>
            <p14:sldId id="1890"/>
            <p14:sldId id="1909"/>
            <p14:sldId id="1797"/>
            <p14:sldId id="1872"/>
            <p14:sldId id="1873"/>
            <p14:sldId id="1874"/>
            <p14:sldId id="1875"/>
            <p14:sldId id="1945"/>
            <p14:sldId id="1843"/>
            <p14:sldId id="1910"/>
            <p14:sldId id="1911"/>
            <p14:sldId id="1941"/>
            <p14:sldId id="1943"/>
            <p14:sldId id="1974"/>
            <p14:sldId id="1939"/>
            <p14:sldId id="1940"/>
            <p14:sldId id="1998"/>
            <p14:sldId id="1942"/>
            <p14:sldId id="1975"/>
            <p14:sldId id="1879"/>
            <p14:sldId id="1912"/>
            <p14:sldId id="1915"/>
            <p14:sldId id="1916"/>
            <p14:sldId id="1937"/>
            <p14:sldId id="1938"/>
            <p14:sldId id="1917"/>
            <p14:sldId id="1918"/>
            <p14:sldId id="1920"/>
            <p14:sldId id="1919"/>
            <p14:sldId id="1921"/>
            <p14:sldId id="1922"/>
            <p14:sldId id="1923"/>
            <p14:sldId id="1924"/>
            <p14:sldId id="1925"/>
            <p14:sldId id="1926"/>
            <p14:sldId id="1927"/>
            <p14:sldId id="1936"/>
            <p14:sldId id="183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A9AC"/>
    <a:srgbClr val="00B050"/>
    <a:srgbClr val="9A0001"/>
    <a:srgbClr val="6AD199"/>
    <a:srgbClr val="FF7C80"/>
    <a:srgbClr val="7E181B"/>
    <a:srgbClr val="7F161B"/>
    <a:srgbClr val="410C07"/>
    <a:srgbClr val="921E24"/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7" autoAdjust="0"/>
    <p:restoredTop sz="94154" autoAdjust="0"/>
  </p:normalViewPr>
  <p:slideViewPr>
    <p:cSldViewPr snapToGrid="0" showGuides="1">
      <p:cViewPr varScale="1">
        <p:scale>
          <a:sx n="99" d="100"/>
          <a:sy n="99" d="100"/>
        </p:scale>
        <p:origin x="138" y="222"/>
      </p:cViewPr>
      <p:guideLst>
        <p:guide orient="horz" pos="2160"/>
        <p:guide pos="3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gs" Target="tags/tag1.xml"/><Relationship Id="rId56" Type="http://schemas.openxmlformats.org/officeDocument/2006/relationships/font" Target="fonts/font9.fntdata"/><Relationship Id="rId55" Type="http://schemas.openxmlformats.org/officeDocument/2006/relationships/font" Target="fonts/font8.fntdata"/><Relationship Id="rId54" Type="http://schemas.openxmlformats.org/officeDocument/2006/relationships/font" Target="fonts/font7.fntdata"/><Relationship Id="rId53" Type="http://schemas.openxmlformats.org/officeDocument/2006/relationships/font" Target="fonts/font6.fntdata"/><Relationship Id="rId52" Type="http://schemas.openxmlformats.org/officeDocument/2006/relationships/font" Target="fonts/font5.fntdata"/><Relationship Id="rId51" Type="http://schemas.openxmlformats.org/officeDocument/2006/relationships/font" Target="fonts/font4.fntdata"/><Relationship Id="rId50" Type="http://schemas.openxmlformats.org/officeDocument/2006/relationships/font" Target="fonts/font3.fntdata"/><Relationship Id="rId5" Type="http://schemas.openxmlformats.org/officeDocument/2006/relationships/slide" Target="slides/slide2.xml"/><Relationship Id="rId49" Type="http://schemas.openxmlformats.org/officeDocument/2006/relationships/font" Target="fonts/font2.fntdata"/><Relationship Id="rId48" Type="http://schemas.openxmlformats.org/officeDocument/2006/relationships/font" Target="fonts/font1.fntdata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handoutMaster" Target="handoutMasters/handoutMaster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BE914-D620-9442-BCCD-51707B6F90D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0AB4E-63C4-9548-A330-CCCE1C9D771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A0AB4E-63C4-9548-A330-CCCE1C9D771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464050" y="1471255"/>
            <a:ext cx="6738938" cy="2653069"/>
          </a:xfrm>
          <a:prstGeom prst="rect">
            <a:avLst/>
          </a:prstGeom>
        </p:spPr>
        <p:txBody>
          <a:bodyPr vert="horz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723900" y="0"/>
            <a:ext cx="3162300" cy="4629150"/>
          </a:xfrm>
          <a:custGeom>
            <a:avLst/>
            <a:gdLst>
              <a:gd name="connsiteX0" fmla="*/ 0 w 3162300"/>
              <a:gd name="connsiteY0" fmla="*/ 0 h 4629150"/>
              <a:gd name="connsiteX1" fmla="*/ 3162300 w 3162300"/>
              <a:gd name="connsiteY1" fmla="*/ 0 h 4629150"/>
              <a:gd name="connsiteX2" fmla="*/ 3162300 w 3162300"/>
              <a:gd name="connsiteY2" fmla="*/ 4629150 h 4629150"/>
              <a:gd name="connsiteX3" fmla="*/ 0 w 3162300"/>
              <a:gd name="connsiteY3" fmla="*/ 462915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300" h="4629150">
                <a:moveTo>
                  <a:pt x="0" y="0"/>
                </a:moveTo>
                <a:lnTo>
                  <a:pt x="3162300" y="0"/>
                </a:lnTo>
                <a:lnTo>
                  <a:pt x="3162300" y="4629150"/>
                </a:lnTo>
                <a:lnTo>
                  <a:pt x="0" y="4629150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343900" y="2802404"/>
            <a:ext cx="3162300" cy="4055596"/>
          </a:xfrm>
          <a:custGeom>
            <a:avLst/>
            <a:gdLst>
              <a:gd name="connsiteX0" fmla="*/ 0 w 3162300"/>
              <a:gd name="connsiteY0" fmla="*/ 0 h 4055596"/>
              <a:gd name="connsiteX1" fmla="*/ 3162300 w 3162300"/>
              <a:gd name="connsiteY1" fmla="*/ 0 h 4055596"/>
              <a:gd name="connsiteX2" fmla="*/ 3162300 w 3162300"/>
              <a:gd name="connsiteY2" fmla="*/ 4055596 h 4055596"/>
              <a:gd name="connsiteX3" fmla="*/ 0 w 3162300"/>
              <a:gd name="connsiteY3" fmla="*/ 4055596 h 4055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2300" h="4055596">
                <a:moveTo>
                  <a:pt x="0" y="0"/>
                </a:moveTo>
                <a:lnTo>
                  <a:pt x="3162300" y="0"/>
                </a:lnTo>
                <a:lnTo>
                  <a:pt x="3162300" y="4055596"/>
                </a:lnTo>
                <a:lnTo>
                  <a:pt x="0" y="4055596"/>
                </a:lnTo>
                <a:close/>
              </a:path>
            </a:pathLst>
          </a:cu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2520596" y="1446685"/>
            <a:ext cx="3512584" cy="3784629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1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add picture here</a:t>
            </a:r>
            <a:endParaRPr lang="en-US" dirty="0"/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6593736" y="1446685"/>
            <a:ext cx="3512584" cy="3784629"/>
          </a:xfrm>
          <a:pattFill prst="smCheck">
            <a:fgClr>
              <a:schemeClr val="bg2"/>
            </a:fgClr>
            <a:bgClr>
              <a:schemeClr val="bg1"/>
            </a:bgClr>
          </a:pattFill>
        </p:spPr>
        <p:txBody>
          <a:bodyPr anchor="ctr" anchorCtr="1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dirty="0"/>
              <a:t>add picture here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11710954" y="3344362"/>
            <a:ext cx="45525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15 - </a:t>
            </a:r>
            <a:fld id="{EB288C9E-C8EC-D74F-ACF6-550FE1A1877B}" type="slidenum">
              <a:rPr lang="en-US" sz="1100" b="1" i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fld>
            <a:endParaRPr lang="en-US" sz="1100" b="1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44736" y="430976"/>
            <a:ext cx="43281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sore</a:t>
            </a:r>
            <a:r>
              <a:rPr lang="en-US" sz="1200" b="1" i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n-US" sz="1200" b="1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 rot="16200000">
            <a:off x="-308434" y="5819967"/>
            <a:ext cx="127759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1" i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www.company.site</a:t>
            </a:r>
            <a:endParaRPr lang="en-US" sz="1000" b="1" i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53419" y="3378331"/>
            <a:ext cx="540000" cy="101339"/>
            <a:chOff x="253419" y="3378331"/>
            <a:chExt cx="540000" cy="101339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53419" y="3378331"/>
              <a:ext cx="540000" cy="288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53420" y="3450870"/>
              <a:ext cx="360000" cy="2880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0A4BC-35B1-438E-9152-446B9BB83C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hyperlink" Target="https://one.hfut.edu.cn/" TargetMode="Externa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1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microsoft.com/office/2007/relationships/hdphoto" Target="../media/image66.wdp"/><Relationship Id="rId1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772" r="-2005" b="18057"/>
          <a:stretch>
            <a:fillRect/>
          </a:stretch>
        </p:blipFill>
        <p:spPr>
          <a:xfrm>
            <a:off x="5052553" y="-1"/>
            <a:ext cx="7111054" cy="6935255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-109305" y="-665"/>
            <a:ext cx="5222378" cy="6935255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F05020202040A0204" pitchFamily="34" charset="-122"/>
              <a:ea typeface="思源黑体 CN Light" panose="020F05020202040A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1194118" y="-19877"/>
            <a:ext cx="997882" cy="695513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F05020202040A0204" pitchFamily="34" charset="-122"/>
              <a:ea typeface="思源黑体 CN Light" panose="020F05020202040A0204" pitchFamily="34" charset="-122"/>
            </a:endParaRPr>
          </a:p>
        </p:txBody>
      </p:sp>
      <p:sp>
        <p:nvSpPr>
          <p:cNvPr id="7" name="文本框 6" descr="7b0a20202020227461726765744d6f64756c65223a202270726f636573734f6e6c696e65466f6e7473220a7d0a"/>
          <p:cNvSpPr txBox="1"/>
          <p:nvPr/>
        </p:nvSpPr>
        <p:spPr>
          <a:xfrm>
            <a:off x="130628" y="1588734"/>
            <a:ext cx="5019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汉仪综艺体简" panose="02010600000101010101" charset="-122"/>
                <a:sym typeface="汉仪综艺体简" panose="02010600000101010101" charset="-122"/>
              </a:rPr>
              <a:t>疫情防</a:t>
            </a:r>
            <a:r>
              <a:rPr lang="zh-CN" altLang="en-US" sz="36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汉仪综艺体简" panose="02010600000101010101" charset="-122"/>
                <a:sym typeface="汉仪综艺体简" panose="02010600000101010101" charset="-122"/>
              </a:rPr>
              <a:t>控管理信息系统</a:t>
            </a:r>
            <a:endParaRPr lang="en-US" altLang="zh-CN" sz="3600" dirty="0" smtClean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汉仪综艺体简" panose="02010600000101010101" charset="-122"/>
              <a:sym typeface="汉仪综艺体简" panose="02010600000101010101" charset="-122"/>
            </a:endParaRPr>
          </a:p>
          <a:p>
            <a:pPr algn="ctr"/>
            <a:r>
              <a:rPr lang="zh-CN" altLang="en-US" sz="36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  <a:cs typeface="汉仪综艺体简" panose="02010600000101010101" charset="-122"/>
                <a:sym typeface="汉仪综艺体简" panose="02010600000101010101" charset="-122"/>
              </a:rPr>
              <a:t>使用培训</a:t>
            </a:r>
            <a:endParaRPr lang="zh-CN" altLang="en-US" sz="36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cs typeface="汉仪综艺体简" panose="02010600000101010101" charset="-122"/>
              <a:sym typeface="汉仪综艺体简" panose="02010600000101010101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1439143" y="2223847"/>
            <a:ext cx="507831" cy="3864238"/>
            <a:chOff x="366787" y="1433771"/>
            <a:chExt cx="507831" cy="3864238"/>
          </a:xfrm>
        </p:grpSpPr>
        <p:sp>
          <p:nvSpPr>
            <p:cNvPr id="34" name="文本框 33"/>
            <p:cNvSpPr txBox="1"/>
            <p:nvPr/>
          </p:nvSpPr>
          <p:spPr>
            <a:xfrm>
              <a:off x="366787" y="2397866"/>
              <a:ext cx="507831" cy="2900143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方正粗黑宋简体" panose="02000000000000000000" pitchFamily="2" charset="-122"/>
                  <a:ea typeface="方正粗黑宋简体" panose="02000000000000000000" pitchFamily="2" charset="-122"/>
                  <a:cs typeface="字魂105号-简雅黑" panose="00000500000000000000" pitchFamily="2" charset="-122"/>
                </a:rPr>
                <a:t>H F U T</a:t>
              </a:r>
              <a:endParaRPr lang="zh-CN" altLang="en-US" sz="21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字魂105号-简雅黑" panose="00000500000000000000" pitchFamily="2" charset="-122"/>
              </a:endParaRPr>
            </a:p>
          </p:txBody>
        </p:sp>
        <p:cxnSp>
          <p:nvCxnSpPr>
            <p:cNvPr id="36" name="直接连接符 33"/>
            <p:cNvCxnSpPr/>
            <p:nvPr/>
          </p:nvCxnSpPr>
          <p:spPr>
            <a:xfrm>
              <a:off x="620533" y="1433771"/>
              <a:ext cx="0" cy="79672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9" y="5151067"/>
            <a:ext cx="4569185" cy="15046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809" y="331746"/>
            <a:ext cx="2743275" cy="51466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52865" y="3445160"/>
            <a:ext cx="37753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zh-CN" altLang="en-US" sz="28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党委教师工作部</a:t>
            </a:r>
            <a:endParaRPr lang="en-US" altLang="zh-CN" sz="2800" dirty="0" smtClean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 lvl="0" algn="ctr">
              <a:spcAft>
                <a:spcPts val="0"/>
              </a:spcAft>
            </a:pPr>
            <a:r>
              <a:rPr lang="zh-CN" altLang="en-US" sz="2800" dirty="0" smtClean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信息化</a:t>
            </a:r>
            <a:r>
              <a:rPr lang="zh-CN" altLang="en-US" sz="28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建设与发展中心</a:t>
            </a:r>
            <a:endParaRPr lang="en-US" altLang="zh-CN" sz="28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624340" y="4541476"/>
            <a:ext cx="12115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2022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年</a:t>
            </a:r>
            <a:r>
              <a:rPr lang="en-US" altLang="zh-CN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月</a:t>
            </a:r>
            <a:endParaRPr lang="en-US" altLang="zh-CN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420225" y="6492875"/>
            <a:ext cx="2743200" cy="365125"/>
          </a:xfrm>
        </p:spPr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920875" y="1879600"/>
            <a:ext cx="8895080" cy="2861310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说明：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以上操作为个人情况全部正常</a:t>
            </a:r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的填报页面。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对于少数存在特殊情况的教职工，需填报的内容较多、页面也相对复杂，但操作比较简单，根据系统提示按步骤操作即可。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94226" y="295526"/>
            <a:ext cx="4555264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疫情填报（个人）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异常情况填报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37490" y="1188720"/>
            <a:ext cx="6394450" cy="48926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关注微信公众号：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搜索“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合肥工业大学信息化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”或扫码。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进入系统：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点击公众号菜单栏“疫情填报”进入。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登录账号：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首次填报需使用学校信息门户账号进行登录。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445" y="2004695"/>
            <a:ext cx="2449830" cy="2619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685" y="1165225"/>
            <a:ext cx="2564765" cy="542353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54685" y="735546"/>
            <a:ext cx="71697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移动端通过微信公众号访问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94226" y="295526"/>
            <a:ext cx="4555264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疫情填报（个人）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访问方式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940" y="1193800"/>
            <a:ext cx="2483485" cy="5394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225" y="305051"/>
            <a:ext cx="5320439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疫情填报（个人）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通过微信公众号访问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913374"/>
            <a:ext cx="9899009" cy="3683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移动端页面与电脑端页面布局不同但功能一致，填报操作类似。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188" y="1134836"/>
            <a:ext cx="2748915" cy="4605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48917"/>
            <a:ext cx="2815590" cy="458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226" y="305051"/>
            <a:ext cx="2994404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疫情防控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填报（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管理员）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44880" y="979805"/>
            <a:ext cx="71697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各级管理人员：</a:t>
            </a:r>
            <a:endParaRPr lang="zh-CN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44880" y="1663700"/>
            <a:ext cx="10360660" cy="39382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党委教师工作部管理员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：设置二级单位填报时间、对各个二级单位进行催报、发布排查通知，以及对填报数据进行收集、筛选、分析、统计等。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二级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疫情填报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单位管理员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：设置三级单位填报时间、填报各类疫情服务表格。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三级疫情填报单位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管理员：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管理本单位教职工人员信息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设置教职工填报时间、审核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教职工填报数据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、填报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各类疫情服务表格。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94000" y="304800"/>
            <a:ext cx="479552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党委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教师工作部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854954"/>
            <a:ext cx="9899009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党委教师工作部管理员进入疫情防控一览后，可设置二级单位填报时间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，对二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级单位进行催报。也可查询和导出二级单位填报情况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459684" y="862926"/>
            <a:ext cx="9899009" cy="3987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党委教师工作部管理员疫情防控一览操作：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308735"/>
            <a:ext cx="9918065" cy="4074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5" y="1352550"/>
            <a:ext cx="9839325" cy="37477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65" y="1308735"/>
            <a:ext cx="9462770" cy="43897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865" y="1352550"/>
            <a:ext cx="9819005" cy="2310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94000" y="304800"/>
            <a:ext cx="473519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——</a:t>
            </a: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党委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教师工作部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854953"/>
            <a:ext cx="9899009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党委教师工作部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管理员还可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发布排查通知，编辑并设置通知详情，设置二级单位填报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时间，进行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催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报等。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459684" y="862926"/>
            <a:ext cx="9899009" cy="3987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党委教师工作部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管理员疫情防控一览操作：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307465"/>
            <a:ext cx="9770110" cy="4362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000" y="304800"/>
            <a:ext cx="500126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44880" y="979805"/>
            <a:ext cx="71697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注意事项：</a:t>
            </a:r>
            <a:endParaRPr lang="zh-CN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44880" y="2320290"/>
            <a:ext cx="10360660" cy="31700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填报时间要求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：须在党委教师工作部管理员设置的填报时间范围内，填报各类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三级单位填报时间设置：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二级单位管理员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须设置三级单位各类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时间。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填报数据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：二级单位管理员需要填报的表单和三级单位一致（共9个），每个表单的初始数据来源于三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单位数据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汇总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，管理员也可根据实际情况在汇总数据的基础上进行修改。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675325" y="5496793"/>
            <a:ext cx="10971845" cy="92202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二级单位管理员进入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“疫情防控填报服务（二级） 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页面后，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可以查阅本二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级单位下所有已提交的三级单位疫情数据统计。显示的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“填报时间要求”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是由党委教师工作部管理员设置，二级单位管理员也可以对三级单位填报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时间进行设置。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43" y="812745"/>
            <a:ext cx="11256807" cy="45745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280" y="3261995"/>
            <a:ext cx="8039100" cy="20015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794000" y="305051"/>
            <a:ext cx="58928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892816" y="5488412"/>
            <a:ext cx="10733399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需要强调的是：二级单位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管理员进行疫情数据填报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时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，初始数据都来源于三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级单位疫情数据汇总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，二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级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单位需要认真核实数据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准确性和完整性。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63" y="944221"/>
            <a:ext cx="10808352" cy="423387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94000" y="305051"/>
            <a:ext cx="58928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892816" y="5626327"/>
            <a:ext cx="10733399" cy="36933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二级单位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管理员还可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查看每个三级单位填报情况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，并进行催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报操作。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000" y="305051"/>
            <a:ext cx="58928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10" y="905510"/>
            <a:ext cx="10743565" cy="4229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" y="1419225"/>
            <a:ext cx="8573770" cy="3429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738116" y="3429000"/>
            <a:ext cx="6448183" cy="3471406"/>
          </a:xfrm>
          <a:prstGeom prst="rect">
            <a:avLst/>
          </a:prstGeom>
          <a:solidFill>
            <a:srgbClr val="9A0001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676112" y="1218028"/>
            <a:ext cx="832279" cy="0"/>
          </a:xfrm>
          <a:prstGeom prst="line">
            <a:avLst/>
          </a:prstGeom>
          <a:ln w="127000">
            <a:solidFill>
              <a:srgbClr val="9A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334878" y="1378466"/>
            <a:ext cx="4664243" cy="732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目录 </a:t>
            </a:r>
            <a:r>
              <a:rPr lang="en-US" altLang="zh-CN" sz="4000" b="1" dirty="0">
                <a:latin typeface="宋体" panose="02010600030101010101" pitchFamily="2" charset="-122"/>
                <a:ea typeface="宋体" panose="02010600030101010101" pitchFamily="2" charset="-122"/>
              </a:rPr>
              <a:t>CONTENTS</a:t>
            </a:r>
            <a:endParaRPr lang="zh-CN" altLang="en-US" sz="4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rot="16200000">
            <a:off x="9259686" y="4953682"/>
            <a:ext cx="492443" cy="3187679"/>
            <a:chOff x="406918" y="1740456"/>
            <a:chExt cx="492443" cy="3187679"/>
          </a:xfrm>
        </p:grpSpPr>
        <p:sp>
          <p:nvSpPr>
            <p:cNvPr id="15" name="文本框 14"/>
            <p:cNvSpPr txBox="1"/>
            <p:nvPr/>
          </p:nvSpPr>
          <p:spPr>
            <a:xfrm>
              <a:off x="406918" y="1740456"/>
              <a:ext cx="492443" cy="2582178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bg1"/>
                  </a:solidFill>
                  <a:latin typeface="方正粗黑宋简体" panose="02000000000000000000" pitchFamily="2" charset="-122"/>
                  <a:ea typeface="方正粗黑宋简体" panose="02000000000000000000" pitchFamily="2" charset="-122"/>
                  <a:cs typeface="字魂105号-简雅黑" panose="00000500000000000000" pitchFamily="2" charset="-122"/>
                </a:rPr>
                <a:t>H F U T</a:t>
              </a:r>
              <a:endParaRPr lang="zh-CN" altLang="en-US" sz="20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字魂105号-简雅黑" panose="00000500000000000000" pitchFamily="2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635238" y="4131406"/>
              <a:ext cx="0" cy="79672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直接连接符 10"/>
          <p:cNvCxnSpPr/>
          <p:nvPr/>
        </p:nvCxnSpPr>
        <p:spPr>
          <a:xfrm>
            <a:off x="5701" y="6215799"/>
            <a:ext cx="1315428" cy="0"/>
          </a:xfrm>
          <a:prstGeom prst="line">
            <a:avLst/>
          </a:prstGeom>
          <a:ln w="57150">
            <a:solidFill>
              <a:srgbClr val="9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16"/>
          <p:cNvCxnSpPr/>
          <p:nvPr/>
        </p:nvCxnSpPr>
        <p:spPr>
          <a:xfrm rot="16200000">
            <a:off x="7392767" y="6172633"/>
            <a:ext cx="0" cy="79672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37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9" t="36401" r="26367"/>
          <a:stretch>
            <a:fillRect/>
          </a:stretch>
        </p:blipFill>
        <p:spPr>
          <a:xfrm>
            <a:off x="6162050" y="962473"/>
            <a:ext cx="5744688" cy="505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420225" y="6492875"/>
            <a:ext cx="2743200" cy="365125"/>
          </a:xfrm>
        </p:spPr>
        <p:txBody>
          <a:bodyPr/>
          <a:lstStyle/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34645" y="2941320"/>
            <a:ext cx="5293360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疫情填报（个人）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疫情防控填报（管理员）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000" y="304800"/>
            <a:ext cx="562038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>
              <a:spcAft>
                <a:spcPts val="0"/>
              </a:spcAft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37591" y="821102"/>
            <a:ext cx="71697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微信公众号端二级单位管理员操作</a:t>
            </a:r>
            <a:endParaRPr lang="zh-CN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391285"/>
            <a:ext cx="5306060" cy="37058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885" y="1391285"/>
            <a:ext cx="2235200" cy="4521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205" y="1392555"/>
            <a:ext cx="2085340" cy="435991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459684" y="5913374"/>
            <a:ext cx="9899009" cy="3683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移动端页面与电脑端页面布局不同但功能一致，填报操作类似。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000" y="304800"/>
            <a:ext cx="500126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管理员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——</a:t>
            </a:r>
            <a:r>
              <a:rPr 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44880" y="979805"/>
            <a:ext cx="71697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注意事项：</a:t>
            </a:r>
            <a:endParaRPr lang="zh-CN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44880" y="1513840"/>
            <a:ext cx="10360660" cy="47078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填报时间要求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：须在二级单位管理员设置的填报时间范围内，填报各类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zh-CN"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教职工填报时间设置：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须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设置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本单位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教职工疫情填报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时间。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填报数据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：三级单位管理员需填报的表单共9个，其中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“疫情防控情况填报”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“日报表填报（安康码变色）”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“日报表填报（集中隔离）”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“核酸检测情况填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报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共</a:t>
            </a:r>
            <a:r>
              <a: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个服务数据来源于教职工填报数据，其他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服务数据由管理员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按需手动填报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r>
              <a:rPr lang="zh-CN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管理员可</a:t>
            </a:r>
            <a:r>
              <a:rPr lang="zh-CN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根据实际情况在汇总数据的基础上进行修改。</a:t>
            </a:r>
            <a:endParaRPr lang="zh-CN" altLang="zh-CN" sz="2000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94000" y="305051"/>
            <a:ext cx="62357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6117844"/>
            <a:ext cx="9899009" cy="3683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三级单位管理员可在本页面维护本单位疫情填报教职工（教职工数据来源于人事系统）。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590" y="906819"/>
            <a:ext cx="9180879" cy="5118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769886" y="5853660"/>
            <a:ext cx="10785844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三级单位管理员可在本页面维护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无信息ID教职工总数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“其中非住校教职工人数”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“其中非住校第三方服务人员人数”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，这部分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数据将会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汇总至疫情填报数据中。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65" y="826715"/>
            <a:ext cx="11109616" cy="48438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94000" y="305051"/>
            <a:ext cx="630428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374867" y="5977308"/>
            <a:ext cx="9899009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三级单位管理员可在本页面维护教职工填报时间，否则教职工将无法进行填报。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三级单位的填报时间由二级单位管理员进行维护。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867" y="866744"/>
            <a:ext cx="9012463" cy="50656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983" y="3744452"/>
            <a:ext cx="6026150" cy="147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矩形 10"/>
          <p:cNvSpPr/>
          <p:nvPr/>
        </p:nvSpPr>
        <p:spPr>
          <a:xfrm>
            <a:off x="2793999" y="305051"/>
            <a:ext cx="662622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276493" y="6209399"/>
            <a:ext cx="9455823" cy="3683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三级单位管理员可在本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页面进入教职工填报审核页面。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493" y="795708"/>
            <a:ext cx="9455823" cy="521848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94000" y="305051"/>
            <a:ext cx="604139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37591" y="5744526"/>
            <a:ext cx="9204105" cy="92202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可选择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填报时间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查看简要的疫情统计数据、未填报教职工人员、教职工填报数据详情（</a:t>
            </a:r>
            <a:r>
              <a:rPr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系统默认显示昨天的数据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。建议三级管理员及时审核当天填报数据，发现未填报人员时可及时催报。催报对象仅限于当天未填报人员，不可跨天催报。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3999" y="305051"/>
            <a:ext cx="662622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145" y="673100"/>
            <a:ext cx="9481820" cy="5067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979414"/>
            <a:ext cx="9899009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三级单位管理员可在本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页面选中教职工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填报数据进行查看，确认正常无误后即可进行审核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操作。系统支持批量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审核操作。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91" y="692653"/>
            <a:ext cx="9898828" cy="52125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400" y="1159842"/>
            <a:ext cx="7307580" cy="3906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3486" y="1191845"/>
            <a:ext cx="3625850" cy="13271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838" y="2321851"/>
            <a:ext cx="5359648" cy="3192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矩形 12"/>
          <p:cNvSpPr/>
          <p:nvPr/>
        </p:nvSpPr>
        <p:spPr>
          <a:xfrm>
            <a:off x="2794000" y="305051"/>
            <a:ext cx="58928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621665" y="5476289"/>
            <a:ext cx="10739755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三级单位管理员可在本页面根据学校疫情防控的要求，选择不同的服务进行填报。若选择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疫情防控情况填报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，系统会判断是否存在未审核的教职工填报数据并进行相应的提示。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93" y="920666"/>
            <a:ext cx="11387877" cy="455049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94000" y="305051"/>
            <a:ext cx="58928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251870" y="5779550"/>
            <a:ext cx="11778615" cy="92333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页面部分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初始数据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来源于已通过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审核的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教职工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昨日填报的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的汇总。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三级单位管理员可在本页面结合单位实际情况，对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“在校教职工情况”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“每周教职工核酸检测情况”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“黄码、行程卡带*和时空伴随者人数”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这三部分数据进行修改。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000" y="305051"/>
            <a:ext cx="589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30" y="766445"/>
            <a:ext cx="9025890" cy="494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226" y="295526"/>
            <a:ext cx="4555264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疫情填报（个人）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访问方式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16480" y="882717"/>
            <a:ext cx="71697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电脑端通过浏览器访问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6480" y="1436435"/>
            <a:ext cx="5017403" cy="44310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平台地址：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hlinkClick r:id="rId2"/>
              </a:rPr>
              <a:t>https://ehall.hfut.edu.cn/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，即网上办事大厅。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lvl="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 startAt="2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进入办事大厅：在我的服务下点击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“疫情填报（个人）”进入。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endParaRPr lang="zh-CN" altLang="en-US" sz="2800" dirty="0">
              <a:latin typeface="Arial" panose="020B0604020202020204" pitchFamily="34" charset="0"/>
            </a:endParaRPr>
          </a:p>
          <a:p>
            <a:pPr marL="0" marR="0" lvl="0" indent="304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970" y="1436370"/>
            <a:ext cx="5867400" cy="4431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687929"/>
            <a:ext cx="9899009" cy="92333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页面部分初始数据来源于已通过审核的教职工</a:t>
            </a:r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昨日填报的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数据的汇总。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级单位管理员可在本页面结合单位实际情况，对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“确诊病例情况”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“疑似病例情况”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医学隔离、集中隔离情况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这三部分数据进行修改。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000" y="305051"/>
            <a:ext cx="589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20" y="706120"/>
            <a:ext cx="8439150" cy="495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704850" y="5539994"/>
            <a:ext cx="10653843" cy="11988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页面部分初始数据来源于已通过审核的教职工</a:t>
            </a:r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昨日填报的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数据的汇总。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级单位管理员可在本页面结合单位实际情况， 对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“发热病例情况”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“死亡病例情况”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“14天内去往中高风险地区人数”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altLang="zh-CN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治愈病例情况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这四部分数据进行修改 。其中备注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数据无法汇总，若存在异常情况时，需要管理员进行填写。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000" y="305051"/>
            <a:ext cx="589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430" y="711200"/>
            <a:ext cx="6378575" cy="4796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385255" y="5811765"/>
            <a:ext cx="9899009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页面部分初始数据来源于已通过审核的教职工</a:t>
            </a:r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昨日填报的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数据的汇总。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级单位管理员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可结合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单位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实际情况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填报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模板对汇总数据进行修改。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459684" y="862926"/>
            <a:ext cx="9899009" cy="3987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日报表填报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安康码变色：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352550"/>
            <a:ext cx="9899015" cy="3897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5" y="1972310"/>
            <a:ext cx="8806815" cy="328485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794000" y="305051"/>
            <a:ext cx="7081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816853"/>
            <a:ext cx="9899009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页面部分初始数据来源于已通过审核的教职工</a:t>
            </a:r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昨日填报的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数据的汇总。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级单位管理员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可结合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单位实际情况、填报模板对汇总数据进行修改。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459684" y="862926"/>
            <a:ext cx="9899009" cy="3987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日报表填报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集中隔离：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261745"/>
            <a:ext cx="9945370" cy="39135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615" y="1630680"/>
            <a:ext cx="9881870" cy="35966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260" y="2501900"/>
            <a:ext cx="9913620" cy="287337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2794000" y="305051"/>
            <a:ext cx="589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729224"/>
            <a:ext cx="9899009" cy="92202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页面部分初始数据来源于已通过审核的教职工</a:t>
            </a:r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昨日填报的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数据的汇总。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级单位管理员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可结合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单位实际情况、填报模板对汇总数据进行修改。其中其他情况人数和说明需要管理员自行填写。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459684" y="862926"/>
            <a:ext cx="9899009" cy="3987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核酸检测情况填报：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290955"/>
            <a:ext cx="9852660" cy="39274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5" y="1261745"/>
            <a:ext cx="9852660" cy="435737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794000" y="305051"/>
            <a:ext cx="589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867068"/>
            <a:ext cx="9899009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可结合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单位实际情况进行填写，下次填报时会自动读取上一次数据进行填充，管理员可在此基础上进行修改。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459684" y="862926"/>
            <a:ext cx="9899009" cy="3987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新冠疫苗接种情况填报：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352550"/>
            <a:ext cx="9899650" cy="38912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730" y="1311910"/>
            <a:ext cx="9962515" cy="288417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794000" y="305051"/>
            <a:ext cx="589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867654"/>
            <a:ext cx="9899009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可结合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单位实际情况，选择是否有离肥情况，若有则点击新增，进行离肥人员信息填写。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459684" y="862926"/>
            <a:ext cx="9899009" cy="3987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离肥情况填报：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261745"/>
            <a:ext cx="9925685" cy="385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5" y="2078990"/>
            <a:ext cx="9899015" cy="2150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65" y="1704975"/>
            <a:ext cx="4697730" cy="403796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94000" y="305051"/>
            <a:ext cx="589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867069"/>
            <a:ext cx="9899009" cy="6463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三级单位管理员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可结合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单位实际情况，选择是否有返肥情况，若有则点击新增，进行返肥人员信息填写。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1459684" y="862926"/>
            <a:ext cx="9899009" cy="39878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返肥情况填报：</a:t>
            </a:r>
            <a:endParaRPr lang="en-US" altLang="zh-CN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328420"/>
            <a:ext cx="9898380" cy="39306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5" y="2340610"/>
            <a:ext cx="9851390" cy="22136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65" y="1811655"/>
            <a:ext cx="4282440" cy="37953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794000" y="305051"/>
            <a:ext cx="589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994410" y="5441746"/>
            <a:ext cx="10778489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当党委教师工作部管理员发布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“中高风险摸排填报”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“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三区排查信息填报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通知后，三级管理员须按照二级单位管理员设置的填报时间进行填报，其他时间不用填报。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05" y="953840"/>
            <a:ext cx="11021380" cy="440035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94000" y="305051"/>
            <a:ext cx="5892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225" y="305051"/>
            <a:ext cx="59317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疫情防控</a:t>
            </a:r>
            <a:r>
              <a:rPr lang="zh-CN" altLang="zh-CN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填报（</a:t>
            </a: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管理员）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三级单位管理员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29204" y="768438"/>
            <a:ext cx="71697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sz="24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微信公众号端三级单位管理员操作</a:t>
            </a:r>
            <a:endParaRPr lang="zh-CN" sz="2400" b="1" dirty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1370965"/>
            <a:ext cx="5087620" cy="4394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080" y="1334770"/>
            <a:ext cx="2519045" cy="44684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970" y="1271905"/>
            <a:ext cx="2200275" cy="4627880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459684" y="5913374"/>
            <a:ext cx="9899009" cy="3683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移动端页面与电脑端页面布局不同但功能一致，填报操作类似。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94226" y="305051"/>
            <a:ext cx="4735228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疫情填报（个人）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填报人信息确认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lvl="0" algn="just">
              <a:spcAft>
                <a:spcPts val="0"/>
              </a:spcAft>
            </a:pP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636514"/>
            <a:ext cx="9899009" cy="92202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教职工首次填报时，需要填写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疫情填报单位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信息、教职工类型、所在校区、是否住校、查询行程卡的手机号。点击保存后不可修改，若有变化请联系三级单位管理员。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注：若发现身份证号缺失或有误，请联系人事处。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865" y="1521460"/>
            <a:ext cx="9871710" cy="3195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rgbClr val="410C0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5" y="3467080"/>
            <a:ext cx="9925736" cy="14359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4" r="214" b="7706"/>
          <a:stretch>
            <a:fillRect/>
          </a:stretch>
        </p:blipFill>
        <p:spPr>
          <a:xfrm>
            <a:off x="-14371" y="3310"/>
            <a:ext cx="12206371" cy="29703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55024" y="6138829"/>
            <a:ext cx="7608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字魂105号-简雅黑" panose="00000500000000000000" pitchFamily="2" charset="-122"/>
              </a:rPr>
              <a:t>党委教师工作部    信息化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字魂105号-简雅黑" panose="00000500000000000000" pitchFamily="2" charset="-122"/>
              </a:rPr>
              <a:t>建设与发展中心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字魂105号-简雅黑" panose="00000500000000000000" pitchFamily="2" charset="-122"/>
              </a:rPr>
              <a:t>          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字魂105号-简雅黑" panose="000005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00377" y="888498"/>
            <a:ext cx="507831" cy="3353324"/>
            <a:chOff x="381322" y="1224343"/>
            <a:chExt cx="507831" cy="3353324"/>
          </a:xfrm>
        </p:grpSpPr>
        <p:sp>
          <p:nvSpPr>
            <p:cNvPr id="34" name="文本框 33"/>
            <p:cNvSpPr txBox="1"/>
            <p:nvPr/>
          </p:nvSpPr>
          <p:spPr>
            <a:xfrm>
              <a:off x="381322" y="1677524"/>
              <a:ext cx="507831" cy="2900143"/>
            </a:xfrm>
            <a:prstGeom prst="rect">
              <a:avLst/>
            </a:prstGeom>
            <a:noFill/>
          </p:spPr>
          <p:txBody>
            <a:bodyPr vert="eaVert" wrap="square">
              <a:spAutoFit/>
            </a:bodyPr>
            <a:lstStyle/>
            <a:p>
              <a:r>
                <a:rPr lang="en-US" altLang="zh-CN" sz="2100" dirty="0">
                  <a:solidFill>
                    <a:schemeClr val="bg1"/>
                  </a:solidFill>
                  <a:latin typeface="方正粗黑宋简体" panose="02000000000000000000" pitchFamily="2" charset="-122"/>
                  <a:ea typeface="方正粗黑宋简体" panose="02000000000000000000" pitchFamily="2" charset="-122"/>
                  <a:cs typeface="字魂105号-简雅黑" panose="00000500000000000000" pitchFamily="2" charset="-122"/>
                </a:rPr>
                <a:t>H F U T</a:t>
              </a:r>
              <a:endParaRPr lang="zh-CN" altLang="en-US" sz="2100" dirty="0">
                <a:solidFill>
                  <a:schemeClr val="bg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字魂105号-简雅黑" panose="00000500000000000000" pitchFamily="2" charset="-122"/>
              </a:endParaRPr>
            </a:p>
          </p:txBody>
        </p:sp>
        <p:cxnSp>
          <p:nvCxnSpPr>
            <p:cNvPr id="35" name="直接连接符 26"/>
            <p:cNvCxnSpPr/>
            <p:nvPr/>
          </p:nvCxnSpPr>
          <p:spPr>
            <a:xfrm>
              <a:off x="621617" y="1224343"/>
              <a:ext cx="0" cy="314885"/>
            </a:xfrm>
            <a:prstGeom prst="line">
              <a:avLst/>
            </a:prstGeom>
            <a:ln w="76200">
              <a:solidFill>
                <a:srgbClr val="9A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3"/>
            <p:cNvCxnSpPr/>
            <p:nvPr/>
          </p:nvCxnSpPr>
          <p:spPr>
            <a:xfrm>
              <a:off x="621617" y="2861406"/>
              <a:ext cx="0" cy="796729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矩形 36"/>
          <p:cNvSpPr/>
          <p:nvPr/>
        </p:nvSpPr>
        <p:spPr>
          <a:xfrm>
            <a:off x="1985010" y="3261995"/>
            <a:ext cx="7065010" cy="22078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dirty="0">
                <a:solidFill>
                  <a:srgbClr val="FF0000"/>
                </a:solidFill>
                <a:latin typeface="思源黑体 CN Light" panose="020F05020202040A0204" pitchFamily="34" charset="-122"/>
                <a:ea typeface="思源黑体 CN Light" panose="020F05020202040A0204" pitchFamily="34" charset="-122"/>
              </a:rPr>
              <a:t>愿</a:t>
            </a:r>
            <a:r>
              <a:rPr lang="zh-CN" altLang="en-US" sz="6000" dirty="0" smtClean="0">
                <a:solidFill>
                  <a:srgbClr val="FF0000"/>
                </a:solidFill>
                <a:latin typeface="思源黑体 CN Light" panose="020F05020202040A0204" pitchFamily="34" charset="-122"/>
                <a:ea typeface="思源黑体 CN Light" panose="020F05020202040A0204" pitchFamily="34" charset="-122"/>
              </a:rPr>
              <a:t>新冠疫情早日结束</a:t>
            </a:r>
            <a:endParaRPr lang="en-US" altLang="zh-CN" sz="6000" dirty="0" smtClean="0">
              <a:solidFill>
                <a:srgbClr val="FF0000"/>
              </a:solidFill>
              <a:latin typeface="思源黑体 CN Light" panose="020F05020202040A0204" pitchFamily="34" charset="-122"/>
              <a:ea typeface="思源黑体 CN Light" panose="020F05020202040A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dirty="0" smtClean="0">
                <a:solidFill>
                  <a:srgbClr val="FF0000"/>
                </a:solidFill>
                <a:latin typeface="思源黑体 CN Light" panose="020F05020202040A0204" pitchFamily="34" charset="-122"/>
                <a:ea typeface="思源黑体 CN Light" panose="020F05020202040A0204" pitchFamily="34" charset="-122"/>
              </a:rPr>
              <a:t>愿疫情系统早日下线</a:t>
            </a:r>
            <a:endParaRPr lang="zh-CN" altLang="en-US" sz="6000" dirty="0">
              <a:solidFill>
                <a:srgbClr val="FF0000"/>
              </a:solidFill>
              <a:latin typeface="思源黑体 CN Light" panose="020F05020202040A0204" pitchFamily="34" charset="-122"/>
              <a:ea typeface="思源黑体 CN Light" panose="020F05020202040A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611229" y="6831223"/>
            <a:ext cx="8606804" cy="69069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F05020202040A0204" pitchFamily="34" charset="-122"/>
              <a:ea typeface="思源黑体 CN Light" panose="020F05020202040A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6424069"/>
            <a:ext cx="400755" cy="436168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Light" panose="020F05020202040A0204" pitchFamily="34" charset="-122"/>
              <a:ea typeface="思源黑体 CN Light" panose="020F05020202040A0204" pitchFamily="34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10643478" y="4857986"/>
            <a:ext cx="1085850" cy="108585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03200" dist="139700" dir="5820000" sx="104000" sy="104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r="321"/>
          <a:stretch>
            <a:fillRect/>
          </a:stretch>
        </p:blipFill>
        <p:spPr>
          <a:xfrm>
            <a:off x="10662194" y="4878539"/>
            <a:ext cx="1085850" cy="1085850"/>
          </a:xfrm>
          <a:prstGeom prst="ellipse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314" y="6019182"/>
            <a:ext cx="1950177" cy="537838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7914631" y="6228261"/>
            <a:ext cx="131000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94000" y="341246"/>
            <a:ext cx="41021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疫情填报（个人）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41" name="燕尾形箭头 17"/>
          <p:cNvSpPr/>
          <p:nvPr/>
        </p:nvSpPr>
        <p:spPr>
          <a:xfrm rot="5400000">
            <a:off x="-1586776" y="3515906"/>
            <a:ext cx="5117465" cy="245924"/>
          </a:xfrm>
          <a:prstGeom prst="notchedRightArrow">
            <a:avLst/>
          </a:prstGeom>
          <a:noFill/>
          <a:ln w="25400" cap="flat" cmpd="sng" algn="ctr">
            <a:solidFill>
              <a:srgbClr val="9A0001"/>
            </a:solidFill>
            <a:prstDash val="solid"/>
          </a:ln>
          <a:effectLst/>
        </p:spPr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596774" y="1286199"/>
            <a:ext cx="720000" cy="720000"/>
            <a:chOff x="1278794" y="3334906"/>
            <a:chExt cx="914014" cy="914014"/>
          </a:xfrm>
        </p:grpSpPr>
        <p:grpSp>
          <p:nvGrpSpPr>
            <p:cNvPr id="43" name="组合 4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5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4" name="TextBox 20"/>
            <p:cNvSpPr txBox="1"/>
            <p:nvPr/>
          </p:nvSpPr>
          <p:spPr>
            <a:xfrm>
              <a:off x="1561636" y="3542542"/>
              <a:ext cx="349535" cy="507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</a:rPr>
                <a:t>1</a:t>
              </a:r>
              <a:endParaRPr lang="zh-CN" altLang="en-US" sz="2000" b="1" kern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96774" y="2201243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49" name="组合 48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1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0" name="TextBox 20"/>
            <p:cNvSpPr txBox="1"/>
            <p:nvPr/>
          </p:nvSpPr>
          <p:spPr>
            <a:xfrm>
              <a:off x="1561636" y="3542542"/>
              <a:ext cx="349535" cy="507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2</a:t>
              </a:r>
              <a:endParaRPr lang="zh-CN" altLang="en-US" sz="2000" b="1" kern="0" dirty="0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12927" y="3104525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54" name="组合 53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5" name="TextBox 20"/>
            <p:cNvSpPr txBox="1"/>
            <p:nvPr/>
          </p:nvSpPr>
          <p:spPr>
            <a:xfrm>
              <a:off x="1561636" y="3542542"/>
              <a:ext cx="349535" cy="5079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3</a:t>
              </a:r>
              <a:endParaRPr lang="zh-CN" altLang="en-US" sz="2000" b="1" kern="0" dirty="0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96774" y="4008774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60" name="组合 5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1" name="TextBox 20"/>
            <p:cNvSpPr txBox="1"/>
            <p:nvPr/>
          </p:nvSpPr>
          <p:spPr>
            <a:xfrm>
              <a:off x="1561636" y="3542542"/>
              <a:ext cx="349535" cy="5079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4</a:t>
              </a:r>
              <a:endParaRPr lang="zh-CN" altLang="en-US" sz="2000" b="1" kern="0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01751" y="1480820"/>
            <a:ext cx="2347595" cy="4243518"/>
            <a:chOff x="1300338" y="1480539"/>
            <a:chExt cx="2240280" cy="2572893"/>
          </a:xfrm>
        </p:grpSpPr>
        <p:sp>
          <p:nvSpPr>
            <p:cNvPr id="47" name="TextBox 20"/>
            <p:cNvSpPr txBox="1"/>
            <p:nvPr/>
          </p:nvSpPr>
          <p:spPr>
            <a:xfrm>
              <a:off x="1300338" y="1480539"/>
              <a:ext cx="22402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是否在合肥（宣城）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TextBox 20"/>
            <p:cNvSpPr txBox="1"/>
            <p:nvPr/>
          </p:nvSpPr>
          <p:spPr>
            <a:xfrm>
              <a:off x="1626835" y="2031948"/>
              <a:ext cx="10972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安康码色</a:t>
              </a:r>
              <a:endPara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20"/>
            <p:cNvSpPr txBox="1"/>
            <p:nvPr/>
          </p:nvSpPr>
          <p:spPr>
            <a:xfrm>
              <a:off x="1571827" y="2583281"/>
              <a:ext cx="13258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上传行程卡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TextBox 20"/>
            <p:cNvSpPr txBox="1"/>
            <p:nvPr/>
          </p:nvSpPr>
          <p:spPr>
            <a:xfrm>
              <a:off x="1376333" y="3662264"/>
              <a:ext cx="1569660" cy="39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今日状况是否正常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774944"/>
            <a:ext cx="9899009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1.“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允许填报时间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由三级单位管理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员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设置；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教职工根据自己所在校区，选择是否在合肥（宣城），若选择否，则需要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选择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具体所在地。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12014" y="4918094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8" name="组合 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5</a:t>
              </a:r>
              <a:endParaRPr lang="en-US" altLang="zh-CN" sz="2000" b="1" kern="0" dirty="0"/>
            </a:p>
          </p:txBody>
        </p:sp>
      </p:grpSp>
      <p:sp>
        <p:nvSpPr>
          <p:cNvPr id="12" name="TextBox 20"/>
          <p:cNvSpPr txBox="1"/>
          <p:nvPr/>
        </p:nvSpPr>
        <p:spPr>
          <a:xfrm>
            <a:off x="1495762" y="4045918"/>
            <a:ext cx="1569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本周已完成核酸检测次数</a:t>
            </a:r>
            <a:endParaRPr lang="zh-CN" altLang="en-US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104900"/>
            <a:ext cx="7894320" cy="4461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94000" y="295275"/>
            <a:ext cx="230187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疫情填报（个人）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41" name="燕尾形箭头 17"/>
          <p:cNvSpPr/>
          <p:nvPr/>
        </p:nvSpPr>
        <p:spPr>
          <a:xfrm rot="5400000">
            <a:off x="-1586776" y="3515906"/>
            <a:ext cx="5117465" cy="245924"/>
          </a:xfrm>
          <a:prstGeom prst="notchedRightArrow">
            <a:avLst/>
          </a:prstGeom>
          <a:noFill/>
          <a:ln w="25400" cap="flat" cmpd="sng" algn="ctr">
            <a:solidFill>
              <a:srgbClr val="9A0001"/>
            </a:solidFill>
            <a:prstDash val="solid"/>
          </a:ln>
          <a:effectLst/>
        </p:spPr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96774" y="2201243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49" name="组合 48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1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0" name="TextBox 20"/>
            <p:cNvSpPr txBox="1"/>
            <p:nvPr/>
          </p:nvSpPr>
          <p:spPr>
            <a:xfrm>
              <a:off x="1561636" y="3542542"/>
              <a:ext cx="349535" cy="507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</a:rPr>
                <a:t>2</a:t>
              </a:r>
              <a:endParaRPr lang="en-US" altLang="zh-CN" sz="2000" b="1" kern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12927" y="3104525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54" name="组合 53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5" name="TextBox 20"/>
            <p:cNvSpPr txBox="1"/>
            <p:nvPr/>
          </p:nvSpPr>
          <p:spPr>
            <a:xfrm>
              <a:off x="1561636" y="3542542"/>
              <a:ext cx="349535" cy="5079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3</a:t>
              </a:r>
              <a:endParaRPr lang="zh-CN" altLang="en-US" sz="2000" b="1" kern="0" dirty="0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96774" y="4008774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60" name="组合 5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1" name="TextBox 20"/>
            <p:cNvSpPr txBox="1"/>
            <p:nvPr/>
          </p:nvSpPr>
          <p:spPr>
            <a:xfrm>
              <a:off x="1561636" y="3542542"/>
              <a:ext cx="349535" cy="5079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4</a:t>
              </a:r>
              <a:endParaRPr lang="zh-CN" altLang="en-US" sz="2000" b="1" kern="0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01751" y="1480820"/>
            <a:ext cx="2347595" cy="4243518"/>
            <a:chOff x="1300338" y="1480539"/>
            <a:chExt cx="2240280" cy="2572893"/>
          </a:xfrm>
        </p:grpSpPr>
        <p:sp>
          <p:nvSpPr>
            <p:cNvPr id="47" name="TextBox 20"/>
            <p:cNvSpPr txBox="1"/>
            <p:nvPr/>
          </p:nvSpPr>
          <p:spPr>
            <a:xfrm>
              <a:off x="1300338" y="1480539"/>
              <a:ext cx="22402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是否在合肥（宣城）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TextBox 20"/>
            <p:cNvSpPr txBox="1"/>
            <p:nvPr/>
          </p:nvSpPr>
          <p:spPr>
            <a:xfrm>
              <a:off x="1626835" y="2031948"/>
              <a:ext cx="10972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安康码色</a:t>
              </a:r>
              <a:endParaRPr lang="zh-CN" altLang="en-US" b="1" kern="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20"/>
            <p:cNvSpPr txBox="1"/>
            <p:nvPr/>
          </p:nvSpPr>
          <p:spPr>
            <a:xfrm>
              <a:off x="1571827" y="2583281"/>
              <a:ext cx="13258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上传行程卡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TextBox 20"/>
            <p:cNvSpPr txBox="1"/>
            <p:nvPr/>
          </p:nvSpPr>
          <p:spPr>
            <a:xfrm>
              <a:off x="1376333" y="3662264"/>
              <a:ext cx="1569660" cy="39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今日状况是否正常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774944"/>
            <a:ext cx="9899009" cy="64516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安康码色从合肥市数据资源局自动获取，若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发现获取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失败可重新进入该页面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尝试重新获取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，也可自行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选择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安康码色。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12014" y="4918094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8" name="组合 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5</a:t>
              </a:r>
              <a:endParaRPr lang="en-US" altLang="zh-CN" sz="2000" b="1" kern="0" dirty="0"/>
            </a:p>
          </p:txBody>
        </p:sp>
      </p:grpSp>
      <p:sp>
        <p:nvSpPr>
          <p:cNvPr id="12" name="TextBox 20"/>
          <p:cNvSpPr txBox="1"/>
          <p:nvPr/>
        </p:nvSpPr>
        <p:spPr>
          <a:xfrm>
            <a:off x="1495762" y="4045918"/>
            <a:ext cx="1569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本周已完成核酸检测次数</a:t>
            </a:r>
            <a:endParaRPr lang="zh-CN" altLang="en-US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7052" y="1284615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1</a:t>
              </a:r>
              <a:endParaRPr lang="zh-CN" altLang="en-US" sz="2000" b="1" kern="0" dirty="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735" y="1094740"/>
            <a:ext cx="7865110" cy="4424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94000" y="311401"/>
            <a:ext cx="41021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疫情填报（个人）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41" name="燕尾形箭头 17"/>
          <p:cNvSpPr/>
          <p:nvPr/>
        </p:nvSpPr>
        <p:spPr>
          <a:xfrm rot="5400000">
            <a:off x="-1586776" y="3515906"/>
            <a:ext cx="5117465" cy="245924"/>
          </a:xfrm>
          <a:prstGeom prst="notchedRightArrow">
            <a:avLst/>
          </a:prstGeom>
          <a:noFill/>
          <a:ln w="25400" cap="flat" cmpd="sng" algn="ctr">
            <a:solidFill>
              <a:srgbClr val="9A0001"/>
            </a:solidFill>
            <a:prstDash val="solid"/>
          </a:ln>
          <a:effectLst/>
        </p:spPr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596774" y="4008774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60" name="组合 5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1" name="TextBox 20"/>
            <p:cNvSpPr txBox="1"/>
            <p:nvPr/>
          </p:nvSpPr>
          <p:spPr>
            <a:xfrm>
              <a:off x="1561636" y="3542542"/>
              <a:ext cx="349535" cy="5079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4</a:t>
              </a:r>
              <a:endParaRPr lang="zh-CN" altLang="en-US" sz="2000" b="1" kern="0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01751" y="1480820"/>
            <a:ext cx="2347595" cy="4243518"/>
            <a:chOff x="1300338" y="1480539"/>
            <a:chExt cx="2240280" cy="2572893"/>
          </a:xfrm>
        </p:grpSpPr>
        <p:sp>
          <p:nvSpPr>
            <p:cNvPr id="47" name="TextBox 20"/>
            <p:cNvSpPr txBox="1"/>
            <p:nvPr/>
          </p:nvSpPr>
          <p:spPr>
            <a:xfrm>
              <a:off x="1300338" y="1480539"/>
              <a:ext cx="22402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是否在合肥（宣城）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TextBox 20"/>
            <p:cNvSpPr txBox="1"/>
            <p:nvPr/>
          </p:nvSpPr>
          <p:spPr>
            <a:xfrm>
              <a:off x="1626835" y="2031948"/>
              <a:ext cx="10972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安康码色</a:t>
              </a:r>
              <a:endParaRPr lang="zh-CN" altLang="en-US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20"/>
            <p:cNvSpPr txBox="1"/>
            <p:nvPr/>
          </p:nvSpPr>
          <p:spPr>
            <a:xfrm>
              <a:off x="1571827" y="2583281"/>
              <a:ext cx="13258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上传行程卡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TextBox 20"/>
            <p:cNvSpPr txBox="1"/>
            <p:nvPr/>
          </p:nvSpPr>
          <p:spPr>
            <a:xfrm>
              <a:off x="1376333" y="3662264"/>
              <a:ext cx="1569660" cy="39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今日状况是否正常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684" y="5635859"/>
            <a:ext cx="9899009" cy="92333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点击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“+”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从电脑上选择事先准备的当日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行程卡上传，也可点击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手机上传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按钮，通过手机扫描二维码，根据页面提示上传已截图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的当日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行程卡</a:t>
            </a: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为保证</a:t>
            </a: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OCR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识别率，请不要对行程卡截图进行</a:t>
            </a:r>
            <a:r>
              <a:rPr lang="en-US" altLang="zh-CN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PS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12014" y="4918094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8" name="组合 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5</a:t>
              </a:r>
              <a:endParaRPr lang="en-US" altLang="zh-CN" sz="2000" b="1" kern="0" dirty="0"/>
            </a:p>
          </p:txBody>
        </p:sp>
      </p:grpSp>
      <p:sp>
        <p:nvSpPr>
          <p:cNvPr id="12" name="TextBox 20"/>
          <p:cNvSpPr txBox="1"/>
          <p:nvPr/>
        </p:nvSpPr>
        <p:spPr>
          <a:xfrm>
            <a:off x="1495762" y="4045918"/>
            <a:ext cx="1569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本周已完成核酸检测次数</a:t>
            </a:r>
            <a:endParaRPr lang="zh-CN" altLang="en-US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7052" y="1283345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1</a:t>
              </a:r>
              <a:endParaRPr lang="zh-CN" altLang="en-US" sz="2000" b="1" kern="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87249" y="3071193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14" name="组合 13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0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3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</a:rPr>
                <a:t>3</a:t>
              </a:r>
              <a:endParaRPr lang="en-US" altLang="zh-CN" sz="2000" b="1" kern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0387" y="2176790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25" name="组合 24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2</a:t>
              </a:r>
              <a:endParaRPr lang="zh-CN" altLang="en-US" sz="2000" b="1" kern="0" dirty="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5" y="1075690"/>
            <a:ext cx="7901305" cy="444436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980" y="1341755"/>
            <a:ext cx="6038850" cy="266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94000" y="295526"/>
            <a:ext cx="41021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疫情填报（个人）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41" name="燕尾形箭头 17"/>
          <p:cNvSpPr/>
          <p:nvPr/>
        </p:nvSpPr>
        <p:spPr>
          <a:xfrm rot="5400000">
            <a:off x="-1586776" y="3515906"/>
            <a:ext cx="5117465" cy="245924"/>
          </a:xfrm>
          <a:prstGeom prst="notchedRightArrow">
            <a:avLst/>
          </a:prstGeom>
          <a:noFill/>
          <a:ln w="25400" cap="flat" cmpd="sng" algn="ctr">
            <a:solidFill>
              <a:srgbClr val="9A0001"/>
            </a:solidFill>
            <a:prstDash val="solid"/>
          </a:ln>
          <a:effectLst/>
        </p:spPr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610109" y="3086119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60" name="组合 5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1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3</a:t>
              </a:r>
              <a:endParaRPr lang="zh-CN" altLang="en-US" sz="2000" b="1" kern="0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01751" y="1480820"/>
            <a:ext cx="2347595" cy="4243518"/>
            <a:chOff x="1300338" y="1480539"/>
            <a:chExt cx="2240280" cy="2572893"/>
          </a:xfrm>
        </p:grpSpPr>
        <p:sp>
          <p:nvSpPr>
            <p:cNvPr id="47" name="TextBox 20"/>
            <p:cNvSpPr txBox="1"/>
            <p:nvPr/>
          </p:nvSpPr>
          <p:spPr>
            <a:xfrm>
              <a:off x="1300338" y="1480539"/>
              <a:ext cx="22402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是否在合肥（宣城）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TextBox 20"/>
            <p:cNvSpPr txBox="1"/>
            <p:nvPr/>
          </p:nvSpPr>
          <p:spPr>
            <a:xfrm>
              <a:off x="1626835" y="2031948"/>
              <a:ext cx="10972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安康码色</a:t>
              </a:r>
              <a:endParaRPr lang="zh-CN" altLang="en-US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20"/>
            <p:cNvSpPr txBox="1"/>
            <p:nvPr/>
          </p:nvSpPr>
          <p:spPr>
            <a:xfrm>
              <a:off x="1571827" y="2583281"/>
              <a:ext cx="13258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上传行程卡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TextBox 20"/>
            <p:cNvSpPr txBox="1"/>
            <p:nvPr/>
          </p:nvSpPr>
          <p:spPr>
            <a:xfrm>
              <a:off x="1376333" y="3662264"/>
              <a:ext cx="1569660" cy="39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今日状况是否正常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59865" y="5698490"/>
            <a:ext cx="10069830" cy="92202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周一至周六每天须选择本周已完成核酸检测次数，周五、周六（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最迟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）须上传本周核酸检测报告，周日系统将自动获取周六填报的核酸检测次数，不可编辑。若周六本周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核酸检测次数仍为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次，须填写相关备注进行说明。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12014" y="4918094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8" name="组合 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5</a:t>
              </a:r>
              <a:endParaRPr lang="en-US" altLang="zh-CN" sz="2000" b="1" kern="0" dirty="0"/>
            </a:p>
          </p:txBody>
        </p:sp>
      </p:grpSp>
      <p:sp>
        <p:nvSpPr>
          <p:cNvPr id="12" name="TextBox 20"/>
          <p:cNvSpPr txBox="1"/>
          <p:nvPr/>
        </p:nvSpPr>
        <p:spPr>
          <a:xfrm>
            <a:off x="1495762" y="4045918"/>
            <a:ext cx="1569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b="1" kern="0" dirty="0">
                <a:solidFill>
                  <a:srgbClr val="00B05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本周已完成核酸检测次数</a:t>
            </a:r>
            <a:endParaRPr lang="zh-CN" altLang="en-US" b="1" kern="0" dirty="0">
              <a:solidFill>
                <a:srgbClr val="00B05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7052" y="1283345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1</a:t>
              </a:r>
              <a:endParaRPr lang="zh-CN" altLang="en-US" sz="2000" b="1" kern="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01219" y="3986228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14" name="组合 13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0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3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</a:rPr>
                <a:t>4</a:t>
              </a:r>
              <a:endParaRPr lang="en-US" altLang="zh-CN" sz="2000" b="1" kern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0387" y="2176790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25" name="组合 24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2</a:t>
              </a:r>
              <a:endParaRPr lang="zh-CN" altLang="en-US" sz="2000" b="1" kern="0" dirty="0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283335"/>
            <a:ext cx="7668260" cy="4330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2"/>
          <p:cNvSpPr/>
          <p:nvPr/>
        </p:nvSpPr>
        <p:spPr>
          <a:xfrm flipV="1">
            <a:off x="2794000" y="632665"/>
            <a:ext cx="9398000" cy="45719"/>
          </a:xfrm>
          <a:prstGeom prst="rect">
            <a:avLst/>
          </a:prstGeom>
          <a:solidFill>
            <a:srgbClr val="7E18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83" y="311039"/>
            <a:ext cx="2458817" cy="46129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94000" y="311401"/>
            <a:ext cx="41021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zh-CN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疫情填报（个人）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1"/>
          <p:cNvSpPr>
            <a:spLocks noGrp="1"/>
          </p:cNvSpPr>
          <p:nvPr/>
        </p:nvSpPr>
        <p:spPr>
          <a:xfrm>
            <a:off x="9420225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05B016-64E1-4432-88BD-C1FDDF8765EC}" type="slidenum">
              <a:rPr lang="zh-CN" altLang="en-US" smtClean="0"/>
            </a:fld>
            <a:endParaRPr lang="zh-CN" altLang="en-US"/>
          </a:p>
        </p:txBody>
      </p:sp>
      <p:sp>
        <p:nvSpPr>
          <p:cNvPr id="41" name="燕尾形箭头 17"/>
          <p:cNvSpPr/>
          <p:nvPr/>
        </p:nvSpPr>
        <p:spPr>
          <a:xfrm rot="5400000">
            <a:off x="-1586776" y="3515906"/>
            <a:ext cx="5117465" cy="245924"/>
          </a:xfrm>
          <a:prstGeom prst="notchedRightArrow">
            <a:avLst/>
          </a:prstGeom>
          <a:noFill/>
          <a:ln w="25400" cap="flat" cmpd="sng" algn="ctr">
            <a:solidFill>
              <a:srgbClr val="9A0001"/>
            </a:solidFill>
            <a:prstDash val="solid"/>
          </a:ln>
          <a:effectLst/>
        </p:spPr>
        <p:txBody>
          <a:bodyPr lIns="121908" tIns="60955" rIns="121908" bIns="60955" anchor="ctr"/>
          <a:lstStyle/>
          <a:p>
            <a:pPr algn="ctr" defTabSz="1218565">
              <a:defRPr/>
            </a:pPr>
            <a:endParaRPr lang="zh-CN" altLang="en-US" sz="3320" ker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604394" y="3095009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60" name="组合 5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1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3</a:t>
              </a:r>
              <a:endParaRPr lang="zh-CN" altLang="en-US" sz="2000" b="1" kern="0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22071" y="1480820"/>
            <a:ext cx="2347595" cy="4243518"/>
            <a:chOff x="1319729" y="1480539"/>
            <a:chExt cx="2240280" cy="2572893"/>
          </a:xfrm>
        </p:grpSpPr>
        <p:sp>
          <p:nvSpPr>
            <p:cNvPr id="47" name="TextBox 20"/>
            <p:cNvSpPr txBox="1"/>
            <p:nvPr/>
          </p:nvSpPr>
          <p:spPr>
            <a:xfrm>
              <a:off x="1319729" y="1480539"/>
              <a:ext cx="22402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是否在合肥（宣城）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TextBox 20"/>
            <p:cNvSpPr txBox="1"/>
            <p:nvPr/>
          </p:nvSpPr>
          <p:spPr>
            <a:xfrm>
              <a:off x="1626835" y="2031948"/>
              <a:ext cx="10972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安康码色</a:t>
              </a:r>
              <a:endParaRPr lang="zh-CN" altLang="en-US" b="1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20"/>
            <p:cNvSpPr txBox="1"/>
            <p:nvPr/>
          </p:nvSpPr>
          <p:spPr>
            <a:xfrm>
              <a:off x="1571827" y="2583281"/>
              <a:ext cx="1325880" cy="22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上传行程卡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TextBox 20"/>
            <p:cNvSpPr txBox="1"/>
            <p:nvPr/>
          </p:nvSpPr>
          <p:spPr>
            <a:xfrm>
              <a:off x="1376333" y="3662264"/>
              <a:ext cx="1569660" cy="39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b="1" kern="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今日状况是否正常</a:t>
              </a:r>
              <a:endPara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467304" y="5924804"/>
            <a:ext cx="9899009" cy="36830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系统默认今日状况正常，教职工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根据实际情况进行填报。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5" name="矩形 34"/>
          <p:cNvSpPr/>
          <p:nvPr/>
        </p:nvSpPr>
        <p:spPr>
          <a:xfrm flipV="1">
            <a:off x="7529454" y="6772905"/>
            <a:ext cx="4682001" cy="128741"/>
          </a:xfrm>
          <a:prstGeom prst="rect">
            <a:avLst/>
          </a:prstGeom>
          <a:solidFill>
            <a:srgbClr val="9A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12014" y="3983374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8" name="组合 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1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4</a:t>
              </a:r>
              <a:endParaRPr lang="en-US" altLang="zh-CN" sz="2000" b="1" kern="0" dirty="0"/>
            </a:p>
          </p:txBody>
        </p:sp>
      </p:grpSp>
      <p:sp>
        <p:nvSpPr>
          <p:cNvPr id="12" name="TextBox 20"/>
          <p:cNvSpPr txBox="1"/>
          <p:nvPr/>
        </p:nvSpPr>
        <p:spPr>
          <a:xfrm>
            <a:off x="1495762" y="4045918"/>
            <a:ext cx="1569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b="1" kern="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本周已完成核酸检测次数</a:t>
            </a:r>
            <a:endParaRPr lang="zh-CN" altLang="en-US" b="1" kern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7052" y="1283345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4" name="组合 3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1</a:t>
              </a:r>
              <a:endParaRPr lang="zh-CN" altLang="en-US" sz="2000" b="1" kern="0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80899" y="4878403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14" name="组合 13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0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rgbClr val="00B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3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>
                  <a:solidFill>
                    <a:schemeClr val="bg1"/>
                  </a:solidFill>
                </a:rPr>
                <a:t>5</a:t>
              </a:r>
              <a:endParaRPr lang="en-US" altLang="zh-CN" sz="2000" b="1" kern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0387" y="2176790"/>
            <a:ext cx="720000" cy="720000"/>
            <a:chOff x="1278794" y="3334906"/>
            <a:chExt cx="914014" cy="914014"/>
          </a:xfrm>
          <a:solidFill>
            <a:srgbClr val="00B050"/>
          </a:solidFill>
        </p:grpSpPr>
        <p:grpSp>
          <p:nvGrpSpPr>
            <p:cNvPr id="25" name="组合 24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grpFill/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1" y="760413"/>
                <a:ext cx="3825874" cy="3825874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>
                  <a:solidFill>
                    <a:schemeClr val="bg1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8" name="TextBox 20"/>
            <p:cNvSpPr txBox="1"/>
            <p:nvPr/>
          </p:nvSpPr>
          <p:spPr>
            <a:xfrm>
              <a:off x="1561636" y="3542542"/>
              <a:ext cx="349535" cy="50623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000" b="1" kern="0" dirty="0"/>
                <a:t>2</a:t>
              </a:r>
              <a:endParaRPr lang="zh-CN" altLang="en-US" sz="2000" b="1" kern="0" dirty="0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465" y="1080135"/>
            <a:ext cx="7893050" cy="4449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ldLvl="0" animBg="1"/>
    </p:bldLst>
  </p:timing>
</p:sld>
</file>

<file path=ppt/tags/tag1.xml><?xml version="1.0" encoding="utf-8"?>
<p:tagLst xmlns:p="http://schemas.openxmlformats.org/presentationml/2006/main">
  <p:tag name="COMMONDATA" val="eyJoZGlkIjoiODU4MjE2YWE3OGEyNzlmOTkxZDk3NGNhZWU2MTRkODUifQ=="/>
  <p:tag name="KSO_WPP_MARK_KEY" val="4ea2fa82-78be-4037-8f9a-2b0c70962aa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3967</Words>
  <Application>WPS 演示</Application>
  <PresentationFormat>宽屏</PresentationFormat>
  <Paragraphs>419</Paragraphs>
  <Slides>40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6" baseType="lpstr">
      <vt:lpstr>Arial</vt:lpstr>
      <vt:lpstr>宋体</vt:lpstr>
      <vt:lpstr>Wingdings</vt:lpstr>
      <vt:lpstr>思源黑体 CN Light</vt:lpstr>
      <vt:lpstr>方正姚体</vt:lpstr>
      <vt:lpstr>汉仪综艺体简</vt:lpstr>
      <vt:lpstr>方正粗黑宋简体</vt:lpstr>
      <vt:lpstr>字魂105号-简雅黑</vt:lpstr>
      <vt:lpstr>黑体</vt:lpstr>
      <vt:lpstr>微软雅黑</vt:lpstr>
      <vt:lpstr>Times New Roman</vt:lpstr>
      <vt:lpstr>Calibri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合肥工业大学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北大PPT模版（红色）</dc:title>
  <dc:creator>周家宝</dc:creator>
  <cp:lastModifiedBy>pc</cp:lastModifiedBy>
  <cp:revision>457</cp:revision>
  <cp:lastPrinted>2022-05-26T13:10:00Z</cp:lastPrinted>
  <dcterms:created xsi:type="dcterms:W3CDTF">2022-05-26T13:10:00Z</dcterms:created>
  <dcterms:modified xsi:type="dcterms:W3CDTF">2022-06-29T00:16:27Z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F65F7CC64580476CB8F36716D05A1CED</vt:lpwstr>
  </property>
  <property fmtid="{D5CDD505-2E9C-101B-9397-08002B2CF9AE}" pid="3" name="KSOProductBuildVer">
    <vt:lpwstr>2052-11.1.0.11753</vt:lpwstr>
  </property>
</Properties>
</file>