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58" r:id="rId7"/>
    <p:sldId id="259" r:id="rId8"/>
    <p:sldId id="26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06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CDFED-B045-4C95-BAC7-82A70ACFA1A2}" type="datetimeFigureOut">
              <a:rPr lang="zh-CN" altLang="en-US" smtClean="0"/>
              <a:pPr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D1280-A55E-4F6E-A1B0-8BCC1BA40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CDFED-B045-4C95-BAC7-82A70ACFA1A2}" type="datetimeFigureOut">
              <a:rPr lang="zh-CN" altLang="en-US" smtClean="0"/>
              <a:pPr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D1280-A55E-4F6E-A1B0-8BCC1BA40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CDFED-B045-4C95-BAC7-82A70ACFA1A2}" type="datetimeFigureOut">
              <a:rPr lang="zh-CN" altLang="en-US" smtClean="0"/>
              <a:pPr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D1280-A55E-4F6E-A1B0-8BCC1BA40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CDFED-B045-4C95-BAC7-82A70ACFA1A2}" type="datetimeFigureOut">
              <a:rPr lang="zh-CN" altLang="en-US" smtClean="0"/>
              <a:pPr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D1280-A55E-4F6E-A1B0-8BCC1BA40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CDFED-B045-4C95-BAC7-82A70ACFA1A2}" type="datetimeFigureOut">
              <a:rPr lang="zh-CN" altLang="en-US" smtClean="0"/>
              <a:pPr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D1280-A55E-4F6E-A1B0-8BCC1BA40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CDFED-B045-4C95-BAC7-82A70ACFA1A2}" type="datetimeFigureOut">
              <a:rPr lang="zh-CN" altLang="en-US" smtClean="0"/>
              <a:pPr/>
              <a:t>2025/3/28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D1280-A55E-4F6E-A1B0-8BCC1BA40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CDFED-B045-4C95-BAC7-82A70ACFA1A2}" type="datetimeFigureOut">
              <a:rPr lang="zh-CN" altLang="en-US" smtClean="0"/>
              <a:pPr/>
              <a:t>2025/3/28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D1280-A55E-4F6E-A1B0-8BCC1BA40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CDFED-B045-4C95-BAC7-82A70ACFA1A2}" type="datetimeFigureOut">
              <a:rPr lang="zh-CN" altLang="en-US" smtClean="0"/>
              <a:pPr/>
              <a:t>2025/3/28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D1280-A55E-4F6E-A1B0-8BCC1BA40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CDFED-B045-4C95-BAC7-82A70ACFA1A2}" type="datetimeFigureOut">
              <a:rPr lang="zh-CN" altLang="en-US" smtClean="0"/>
              <a:pPr/>
              <a:t>2025/3/28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D1280-A55E-4F6E-A1B0-8BCC1BA40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CDFED-B045-4C95-BAC7-82A70ACFA1A2}" type="datetimeFigureOut">
              <a:rPr lang="zh-CN" altLang="en-US" smtClean="0"/>
              <a:pPr/>
              <a:t>2025/3/28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D1280-A55E-4F6E-A1B0-8BCC1BA40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CDFED-B045-4C95-BAC7-82A70ACFA1A2}" type="datetimeFigureOut">
              <a:rPr lang="zh-CN" altLang="en-US" smtClean="0"/>
              <a:pPr/>
              <a:t>2025/3/28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D1280-A55E-4F6E-A1B0-8BCC1BA40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CDFED-B045-4C95-BAC7-82A70ACFA1A2}" type="datetimeFigureOut">
              <a:rPr lang="zh-CN" altLang="en-US" smtClean="0"/>
              <a:pPr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D1280-A55E-4F6E-A1B0-8BCC1BA40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2024</a:t>
            </a:r>
            <a:r>
              <a:rPr lang="zh-CN" altLang="en-US" sz="3200" dirty="0"/>
              <a:t>年度申报高级职称人员</a:t>
            </a:r>
            <a:br>
              <a:rPr lang="en-US" altLang="zh-CN" sz="3200" dirty="0"/>
            </a:br>
            <a:r>
              <a:rPr lang="zh-CN" altLang="en-US" sz="3200" dirty="0"/>
              <a:t>材料审核情况汇报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4077072"/>
            <a:ext cx="6696744" cy="1752600"/>
          </a:xfrm>
        </p:spPr>
        <p:txBody>
          <a:bodyPr>
            <a:noAutofit/>
          </a:bodyPr>
          <a:lstStyle/>
          <a:p>
            <a:r>
              <a:rPr lang="zh-CN" altLang="en-US" sz="2000" dirty="0">
                <a:solidFill>
                  <a:schemeClr val="tx1"/>
                </a:solidFill>
              </a:rPr>
              <a:t>申报人员姓名：</a:t>
            </a:r>
            <a:endParaRPr lang="en-US" altLang="zh-CN" sz="2000" u="sng" dirty="0">
              <a:solidFill>
                <a:schemeClr val="tx1"/>
              </a:solidFill>
            </a:endParaRPr>
          </a:p>
          <a:p>
            <a:r>
              <a:rPr lang="zh-CN" altLang="en-US" sz="2000" dirty="0">
                <a:solidFill>
                  <a:schemeClr val="tx1"/>
                </a:solidFill>
              </a:rPr>
              <a:t>所在学院（单位）：</a:t>
            </a:r>
            <a:r>
              <a:rPr lang="zh-CN" altLang="en-US" sz="2000" u="sng" dirty="0">
                <a:solidFill>
                  <a:schemeClr val="tx1"/>
                </a:solidFill>
              </a:rPr>
              <a:t>                 </a:t>
            </a:r>
            <a:endParaRPr lang="en-US" altLang="zh-CN" sz="2000" u="sng" dirty="0">
              <a:solidFill>
                <a:schemeClr val="tx1"/>
              </a:solidFill>
            </a:endParaRPr>
          </a:p>
          <a:p>
            <a:r>
              <a:rPr lang="zh-CN" altLang="en-US" sz="2000" dirty="0">
                <a:solidFill>
                  <a:schemeClr val="tx1"/>
                </a:solidFill>
              </a:rPr>
              <a:t>申报类型：</a:t>
            </a:r>
            <a:r>
              <a:rPr lang="zh-CN" altLang="en-US" sz="1400" u="sng" dirty="0">
                <a:solidFill>
                  <a:schemeClr val="tx1"/>
                </a:solidFill>
              </a:rPr>
              <a:t>教学教研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教学科研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科研、工程、实验等</a:t>
            </a:r>
            <a:endParaRPr lang="en-US" altLang="zh-CN" sz="2000" u="sng" dirty="0">
              <a:solidFill>
                <a:schemeClr val="tx1"/>
              </a:solidFill>
            </a:endParaRPr>
          </a:p>
          <a:p>
            <a:r>
              <a:rPr lang="zh-CN" altLang="en-US" sz="2000" dirty="0">
                <a:solidFill>
                  <a:schemeClr val="tx1"/>
                </a:solidFill>
              </a:rPr>
              <a:t>申报职称：</a:t>
            </a:r>
            <a:r>
              <a:rPr lang="zh-CN" altLang="en-US" sz="1400" u="sng" dirty="0">
                <a:solidFill>
                  <a:schemeClr val="tx1"/>
                </a:solidFill>
              </a:rPr>
              <a:t>教授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副教授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研究员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正高级工程师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正高级实验师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副研究员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高级工程师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高级实验师</a:t>
            </a:r>
            <a:endParaRPr lang="en-US" altLang="zh-CN" sz="1400" u="sng" dirty="0">
              <a:solidFill>
                <a:schemeClr val="tx1"/>
              </a:solidFill>
            </a:endParaRPr>
          </a:p>
          <a:p>
            <a:r>
              <a:rPr lang="zh-CN" altLang="en-US" sz="2000" dirty="0">
                <a:solidFill>
                  <a:schemeClr val="tx1"/>
                </a:solidFill>
              </a:rPr>
              <a:t>申报学科类型：</a:t>
            </a:r>
            <a:r>
              <a:rPr lang="zh-CN" altLang="en-US" sz="1400" u="sng" dirty="0">
                <a:solidFill>
                  <a:schemeClr val="tx1"/>
                </a:solidFill>
              </a:rPr>
              <a:t>工科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理科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管理学科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经济学科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建筑与艺术学科</a:t>
            </a:r>
            <a:r>
              <a:rPr lang="en-US" altLang="zh-CN" sz="1400" u="sng" dirty="0">
                <a:solidFill>
                  <a:schemeClr val="tx1"/>
                </a:solidFill>
              </a:rPr>
              <a:t>/</a:t>
            </a:r>
            <a:r>
              <a:rPr lang="zh-CN" altLang="en-US" sz="1400" u="sng" dirty="0">
                <a:solidFill>
                  <a:schemeClr val="tx1"/>
                </a:solidFill>
              </a:rPr>
              <a:t>马克思主义理论学科等</a:t>
            </a:r>
            <a:endParaRPr lang="en-US" altLang="zh-CN" sz="1400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332656"/>
            <a:ext cx="8928992" cy="633670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一、申报人员任职资历情况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出生年月：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来校工作年月：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最高学位：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（需展示原始支撑材料电子版）</a:t>
            </a:r>
            <a:endParaRPr lang="en-US" altLang="zh-CN" sz="16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50C1360-CB80-43E3-B3AD-D9DAC8BF7335}"/>
              </a:ext>
            </a:extLst>
          </p:cNvPr>
          <p:cNvSpPr/>
          <p:nvPr/>
        </p:nvSpPr>
        <p:spPr>
          <a:xfrm>
            <a:off x="179512" y="1916832"/>
            <a:ext cx="8784976" cy="46805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FE66DE-D4F0-411A-8BC8-E4B2E2293E42}"/>
              </a:ext>
            </a:extLst>
          </p:cNvPr>
          <p:cNvSpPr txBox="1"/>
          <p:nvPr/>
        </p:nvSpPr>
        <p:spPr>
          <a:xfrm>
            <a:off x="3131840" y="1988840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学历学位证书电子版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55272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现职称：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任职年月：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师德师风、学术诚信、遵纪守法方面是否存在问题：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代表性成果鉴定情况（申报副高人员填写）：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近三年年度考核情况：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（需展示原始支撑材料电子版</a:t>
            </a:r>
            <a:r>
              <a:rPr lang="zh-CN" altLang="en-US" sz="1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8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5EFB7DF-7529-4CCC-9448-97D0FB7FBC6A}"/>
              </a:ext>
            </a:extLst>
          </p:cNvPr>
          <p:cNvSpPr/>
          <p:nvPr/>
        </p:nvSpPr>
        <p:spPr>
          <a:xfrm>
            <a:off x="179512" y="1988840"/>
            <a:ext cx="8784976" cy="46805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6D74EA-CC7D-47B7-A0FA-F0947A3E7CB8}"/>
              </a:ext>
            </a:extLst>
          </p:cNvPr>
          <p:cNvSpPr txBox="1"/>
          <p:nvPr/>
        </p:nvSpPr>
        <p:spPr>
          <a:xfrm>
            <a:off x="2339752" y="2015280"/>
            <a:ext cx="5014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近三年年度考核结果（可以附评审表中考核结果栏照片）</a:t>
            </a:r>
          </a:p>
        </p:txBody>
      </p:sp>
    </p:spTree>
    <p:extLst>
      <p:ext uri="{BB962C8B-B14F-4D97-AF65-F5344CB8AC3E}">
        <p14:creationId xmlns:p14="http://schemas.microsoft.com/office/powerpoint/2010/main" val="4137328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6192688"/>
          </a:xfrm>
        </p:spPr>
        <p:txBody>
          <a:bodyPr>
            <a:norm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近五年教学工作量：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（需展示原始支撑材料电子版）</a:t>
            </a:r>
            <a:endParaRPr lang="en-US" altLang="zh-CN" sz="16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F256505-FCE1-4B3A-9332-44078790A9E8}"/>
              </a:ext>
            </a:extLst>
          </p:cNvPr>
          <p:cNvSpPr/>
          <p:nvPr/>
        </p:nvSpPr>
        <p:spPr>
          <a:xfrm>
            <a:off x="179512" y="1052736"/>
            <a:ext cx="8784976" cy="561662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45155E-462F-4B48-80AD-2D3F40924CD9}"/>
              </a:ext>
            </a:extLst>
          </p:cNvPr>
          <p:cNvSpPr txBox="1"/>
          <p:nvPr/>
        </p:nvSpPr>
        <p:spPr>
          <a:xfrm>
            <a:off x="2627784" y="1196752"/>
            <a:ext cx="34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教学工作量情况表审核盖章电子版</a:t>
            </a:r>
          </a:p>
        </p:txBody>
      </p:sp>
    </p:spTree>
    <p:extLst>
      <p:ext uri="{BB962C8B-B14F-4D97-AF65-F5344CB8AC3E}">
        <p14:creationId xmlns:p14="http://schemas.microsoft.com/office/powerpoint/2010/main" val="2390351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332656"/>
            <a:ext cx="8661648" cy="6192688"/>
          </a:xfrm>
        </p:spPr>
        <p:txBody>
          <a:bodyPr>
            <a:norm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担任辅导员、班主任、班导师等经历情况，是否满一年时间（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周岁以下教师填写）：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（需展示原始支撑材料电子版）</a:t>
            </a:r>
            <a:endParaRPr lang="en-US" altLang="zh-CN" sz="16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18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9E7EF9F-B34B-4ED1-A6E0-AC68C3AEC1D9}"/>
              </a:ext>
            </a:extLst>
          </p:cNvPr>
          <p:cNvSpPr/>
          <p:nvPr/>
        </p:nvSpPr>
        <p:spPr>
          <a:xfrm>
            <a:off x="179512" y="1268760"/>
            <a:ext cx="8784976" cy="540060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50A683-C5EC-4189-AF90-929F4845830E}"/>
              </a:ext>
            </a:extLst>
          </p:cNvPr>
          <p:cNvSpPr txBox="1"/>
          <p:nvPr/>
        </p:nvSpPr>
        <p:spPr>
          <a:xfrm>
            <a:off x="2149388" y="1340768"/>
            <a:ext cx="4870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青年教师担任辅导员或班主任等工作情况表审核盖章电子版</a:t>
            </a:r>
          </a:p>
        </p:txBody>
      </p:sp>
    </p:spTree>
    <p:extLst>
      <p:ext uri="{BB962C8B-B14F-4D97-AF65-F5344CB8AC3E}">
        <p14:creationId xmlns:p14="http://schemas.microsoft.com/office/powerpoint/2010/main" val="1585967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19268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二、申报人员业绩条件情况</a:t>
            </a:r>
            <a:endParaRPr lang="en-US" altLang="zh-CN" sz="22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buNone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申报人员满足职称评聘文件所列的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必备条件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情况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buNone/>
            </a:pP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（需严格对照职称评聘文件，首先明确说明满足哪一项必备条件，再逐条列出满足必备条件的具体业绩，同时需附上原始支撑文件扫描电子版进行展示，要求支撑材料清晰，尽量一页放一张图片）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19268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en-US" altLang="zh-CN" sz="19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900" dirty="0">
                <a:latin typeface="微软雅黑" pitchFamily="34" charset="-122"/>
                <a:ea typeface="微软雅黑" pitchFamily="34" charset="-122"/>
              </a:rPr>
              <a:t>申报人员满足职称评聘文件所列的</a:t>
            </a:r>
            <a:r>
              <a:rPr lang="zh-CN" altLang="en-US" sz="19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选择条件</a:t>
            </a:r>
            <a:r>
              <a:rPr lang="zh-CN" altLang="en-US" sz="1900" dirty="0">
                <a:latin typeface="微软雅黑" pitchFamily="34" charset="-122"/>
                <a:ea typeface="微软雅黑" pitchFamily="34" charset="-122"/>
              </a:rPr>
              <a:t>情况</a:t>
            </a:r>
            <a:endParaRPr lang="en-US" altLang="zh-CN" sz="19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buNone/>
            </a:pPr>
            <a:r>
              <a:rPr lang="zh-CN" altLang="en-US" sz="19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（需严格对照职称评聘文件，首先明确说明满足哪一项选择条件，再逐条列出满足选择条件的具体业绩，同时需附上原始支撑文件扫描电子版进行展示）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19268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三、学院审核结果</a:t>
            </a:r>
            <a:endParaRPr lang="en-US" altLang="zh-CN" sz="2200" dirty="0">
              <a:latin typeface="微软雅黑" pitchFamily="34" charset="-122"/>
              <a:ea typeface="微软雅黑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简明扼要陈述申报人员满足职称评聘条件的情况，从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学历学位、任职资历、师德师风表现、近三年年度考核情况、近五年平均教学工作量、担任班主任班导师情况、教学效果和教学过程考核情况、必备条件满足情况、选择条件满足情况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等方面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逐项总结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申报人员是否满足职称评聘条件并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给出学院最终审核结论。</a:t>
            </a:r>
            <a:endParaRPr lang="en-US" altLang="zh-CN" sz="16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0">
              <a:buNone/>
            </a:pPr>
            <a:endParaRPr lang="en-US" altLang="zh-CN" sz="18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447</Words>
  <Application>Microsoft Office PowerPoint</Application>
  <PresentationFormat>全屏显示(4:3)</PresentationFormat>
  <Paragraphs>41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微软雅黑</vt:lpstr>
      <vt:lpstr>Arial</vt:lpstr>
      <vt:lpstr>Calibri</vt:lpstr>
      <vt:lpstr>Office 主题</vt:lpstr>
      <vt:lpstr>2024年度申报高级职称人员 材料审核情况汇报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2023年度申报高级职称评审情况汇报</dc:title>
  <dc:creator>wulei</dc:creator>
  <cp:lastModifiedBy>szk</cp:lastModifiedBy>
  <cp:revision>63</cp:revision>
  <dcterms:created xsi:type="dcterms:W3CDTF">2024-10-23T03:46:23Z</dcterms:created>
  <dcterms:modified xsi:type="dcterms:W3CDTF">2025-03-28T09:17:35Z</dcterms:modified>
</cp:coreProperties>
</file>