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0" r:id="rId3"/>
    <p:sldId id="258" r:id="rId4"/>
    <p:sldId id="259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11520488" cy="6480175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" initials="l" lastIdx="1" clrIdx="0">
    <p:extLst>
      <p:ext uri="{19B8F6BF-5375-455C-9EA6-DF929625EA0E}">
        <p15:presenceInfo xmlns:p15="http://schemas.microsoft.com/office/powerpoint/2012/main" userId="7dcc926dd37627f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A50021"/>
    <a:srgbClr val="9966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3" autoAdjust="0"/>
    <p:restoredTop sz="88259" autoAdjust="0"/>
  </p:normalViewPr>
  <p:slideViewPr>
    <p:cSldViewPr>
      <p:cViewPr varScale="1">
        <p:scale>
          <a:sx n="81" d="100"/>
          <a:sy n="81" d="100"/>
        </p:scale>
        <p:origin x="702" y="90"/>
      </p:cViewPr>
      <p:guideLst>
        <p:guide orient="horz" pos="2041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19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B031602A-71AC-4AA4-8506-E022F14C799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79A45260-2A7E-4CA3-886D-A8EECCAF4A5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2011B0A-1A03-4219-959D-DA15FB5E8F14}" type="datetime1">
              <a:rPr lang="zh-CN" altLang="en-US" smtClean="0"/>
              <a:t>2022/3/31</a:t>
            </a:fld>
            <a:endParaRPr lang="en-US" altLang="zh-CN"/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ABF57F36-B12B-4F2B-B4FB-7B367CFE78C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1A23BEC8-9140-40F2-9A81-D26DE81DF075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C3AD6C9-AC83-42AF-93D9-F17F3AF61A0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F19A9A8B-23E4-491C-816A-41D09BAED73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13F80FB7-F1E7-44EA-B179-0D3AC32473A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0060749-27B6-4F3A-A1D2-2384A0193D50}" type="datetime1">
              <a:rPr lang="zh-CN" altLang="en-US" smtClean="0"/>
              <a:t>2022/3/31</a:t>
            </a:fld>
            <a:endParaRPr lang="en-US" altLang="zh-CN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4AC092D4-D259-49E4-9212-8B32BD576D1D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86000" y="514350"/>
            <a:ext cx="4572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7FE6A5E5-F7B9-4CD5-88F9-9B01A19FB06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D359D559-A949-4FC0-B0AE-49A85A3A794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DEE03B57-533F-4C4B-9282-4CDEE461D9B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332483E-D303-4AED-84BE-214E327AB16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该</a:t>
            </a:r>
            <a:r>
              <a:rPr lang="en-US" altLang="zh-CN" dirty="0"/>
              <a:t>PPT</a:t>
            </a:r>
            <a:r>
              <a:rPr lang="zh-CN" altLang="en-US" dirty="0"/>
              <a:t>模版用于提供汇报思路和梳理脉络，具体字体版式动画等可自行调整。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BEED81B-0A36-4C23-9C18-E11CFEA55AB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CC2F9397-9431-403C-B94F-72F8C29A0334}" type="datetime1">
              <a:rPr lang="zh-CN" altLang="en-US" smtClean="0"/>
              <a:t>2022/3/31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注意与聘期工作任务书对比，标明是否完成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A75EFDD-7862-4190-8349-4FAEF6B7E6AA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84A20EC2-A6A3-45D1-8C10-8AAFF5D861D8}" type="datetime1">
              <a:rPr lang="zh-CN" altLang="en-US" smtClean="0"/>
              <a:t>2022/3/31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注意与聘期工作任务书对比，标明是否完成，点击方框会出现动画显示“勾选”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8FECF17-A798-4542-B1E0-FF2E8D07DDCC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3DC92976-6126-4D23-A9E2-625C5B33966F}" type="datetime1">
              <a:rPr lang="zh-CN" altLang="en-US" smtClean="0"/>
              <a:t>2022/3/31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57011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3CC2C93-23B5-4725-87A7-C22D5B6B19B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DC72C4C0-115E-4A3E-97F9-80940EBB8B07}" type="datetime1">
              <a:rPr lang="zh-CN" altLang="en-US" smtClean="0"/>
              <a:t>2022/3/31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648658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51FC200-FB30-45FF-8D27-5A6F1639FD1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6EA1C524-E765-4004-B9F2-5D8E2C8CEBD3}" type="datetime1">
              <a:rPr lang="zh-CN" altLang="en-US" smtClean="0"/>
              <a:t>2022/3/31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7570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单击此处加入标题"/>
          <p:cNvSpPr>
            <a:spLocks noGrp="1"/>
          </p:cNvSpPr>
          <p:nvPr>
            <p:ph type="ctrTitle" hasCustomPrompt="1"/>
          </p:nvPr>
        </p:nvSpPr>
        <p:spPr>
          <a:xfrm>
            <a:off x="864037" y="2012951"/>
            <a:ext cx="9792415" cy="1389063"/>
          </a:xfrm>
        </p:spPr>
        <p:txBody>
          <a:bodyPr/>
          <a:lstStyle>
            <a:lvl1pPr>
              <a:defRPr b="1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728073" y="3671888"/>
            <a:ext cx="8064342" cy="165576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单击此处编辑副标题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3A0F426-9665-4CEC-8490-00CFAF4EE5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447916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2022/3/31</a:t>
            </a:fld>
            <a:endParaRPr lang="en-US" altLang="zh-CN" dirty="0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B1FBC69-6686-46E4-9B50-9C673C05A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6548" y="6192415"/>
            <a:ext cx="2688114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7744278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226010" y="792164"/>
            <a:ext cx="10977589" cy="5184774"/>
          </a:xfrm>
        </p:spPr>
        <p:txBody>
          <a:bodyPr/>
          <a:lstStyle>
            <a:lvl1pPr>
              <a:defRPr/>
            </a:lvl1pPr>
            <a:lvl2pPr>
              <a:buFont typeface="Wingdings" panose="05000000000000000000" pitchFamily="2" charset="2"/>
              <a:buChar char="§"/>
              <a:defRPr/>
            </a:lvl2pPr>
            <a:lvl3pPr>
              <a:buFont typeface="Courier New" panose="02070309020205020404" pitchFamily="49" charset="0"/>
              <a:buChar char="o"/>
              <a:defRPr/>
            </a:lvl3pPr>
            <a:lvl4pPr>
              <a:buFont typeface="Wingdings" panose="05000000000000000000" pitchFamily="2" charset="2"/>
              <a:buChar char="Ø"/>
              <a:defRPr/>
            </a:lvl4pPr>
            <a:lvl5pPr>
              <a:buFont typeface="Wingdings" panose="05000000000000000000" pitchFamily="2" charset="2"/>
              <a:buChar char="v"/>
              <a:defRPr/>
            </a:lvl5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12" name="日期占位符 11">
            <a:extLst>
              <a:ext uri="{FF2B5EF4-FFF2-40B4-BE49-F238E27FC236}">
                <a16:creationId xmlns:a16="http://schemas.microsoft.com/office/drawing/2014/main" id="{E0CD9059-A484-405E-8BA0-7E98CD7232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688114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2022/3/31</a:t>
            </a:fld>
            <a:endParaRPr lang="en-US" altLang="zh-CN" dirty="0"/>
          </a:p>
        </p:txBody>
      </p:sp>
      <p:sp>
        <p:nvSpPr>
          <p:cNvPr id="14" name="灯片编号占位符 13">
            <a:extLst>
              <a:ext uri="{FF2B5EF4-FFF2-40B4-BE49-F238E27FC236}">
                <a16:creationId xmlns:a16="http://schemas.microsoft.com/office/drawing/2014/main" id="{98B9AAD3-AFD1-42F5-A15D-56666FB44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4737" y="6192415"/>
            <a:ext cx="2658861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40125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34107" y="3032745"/>
            <a:ext cx="9792415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5C06257-3C3E-4F37-B6FF-5FA7195E707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34040" y="4319589"/>
            <a:ext cx="9792415" cy="1081087"/>
          </a:xfrm>
        </p:spPr>
        <p:txBody>
          <a:bodyPr/>
          <a:lstStyle>
            <a:lvl1pPr>
              <a:buNone/>
              <a:defRPr sz="2200"/>
            </a:lvl1pPr>
          </a:lstStyle>
          <a:p>
            <a:pPr lvl="0"/>
            <a:r>
              <a:rPr lang="zh-CN" altLang="en-US" noProof="1"/>
              <a:t>单击此处编辑标题</a:t>
            </a:r>
            <a:endParaRPr lang="en-US" dirty="0"/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6DDFDC1C-E889-4EA9-86C1-05A0352E2002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63818" y="6192415"/>
            <a:ext cx="2688114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2022/3/31</a:t>
            </a:fld>
            <a:endParaRPr lang="en-US" altLang="zh-CN" dirty="0"/>
          </a:p>
        </p:txBody>
      </p:sp>
      <p:sp>
        <p:nvSpPr>
          <p:cNvPr id="14" name="灯片编号占位符 13">
            <a:extLst>
              <a:ext uri="{FF2B5EF4-FFF2-40B4-BE49-F238E27FC236}">
                <a16:creationId xmlns:a16="http://schemas.microsoft.com/office/drawing/2014/main" id="{0F213CF6-7EF2-4705-BDEE-ACB9C39F78A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544738" y="6192415"/>
            <a:ext cx="2659837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31592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245279" y="792163"/>
            <a:ext cx="5322465" cy="5184775"/>
          </a:xfrm>
        </p:spPr>
        <p:txBody>
          <a:bodyPr/>
          <a:lstStyle>
            <a:lvl1pPr>
              <a:buFont typeface="Arial" panose="020B0604020202020204" pitchFamily="34" charset="0"/>
              <a:buChar char="•"/>
              <a:defRPr sz="2800"/>
            </a:lvl1pPr>
            <a:lvl2pPr>
              <a:buFont typeface="Wingdings" panose="05000000000000000000" pitchFamily="2" charset="2"/>
              <a:buChar char="§"/>
              <a:defRPr sz="2400"/>
            </a:lvl2pPr>
            <a:lvl3pPr>
              <a:buFont typeface="Courier New" panose="02070309020205020404" pitchFamily="49" charset="0"/>
              <a:buChar char="o"/>
              <a:defRPr sz="2000"/>
            </a:lvl3pPr>
            <a:lvl4pPr>
              <a:buFont typeface="Wingdings" panose="05000000000000000000" pitchFamily="2" charset="2"/>
              <a:buChar char="Ø"/>
              <a:defRPr sz="1800"/>
            </a:lvl4pPr>
            <a:lvl5pPr>
              <a:buFont typeface="Wingdings" panose="05000000000000000000" pitchFamily="2" charset="2"/>
              <a:buChar char="v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5881134" y="792163"/>
            <a:ext cx="5322465" cy="5184775"/>
          </a:xfrm>
        </p:spPr>
        <p:txBody>
          <a:bodyPr/>
          <a:lstStyle>
            <a:lvl1pPr>
              <a:defRPr sz="2800"/>
            </a:lvl1pPr>
            <a:lvl2pPr>
              <a:buFont typeface="Wingdings" panose="05000000000000000000" pitchFamily="2" charset="2"/>
              <a:buChar char="§"/>
              <a:defRPr sz="2400"/>
            </a:lvl2pPr>
            <a:lvl3pPr>
              <a:buFont typeface="Courier New" panose="02070309020205020404" pitchFamily="49" charset="0"/>
              <a:buChar char="o"/>
              <a:defRPr sz="2000"/>
            </a:lvl3pPr>
            <a:lvl4pPr>
              <a:buFont typeface="Wingdings" panose="05000000000000000000" pitchFamily="2" charset="2"/>
              <a:buChar char="Ø"/>
              <a:defRPr sz="1800"/>
            </a:lvl4pPr>
            <a:lvl5pPr>
              <a:buFont typeface="Wingdings" panose="05000000000000000000" pitchFamily="2" charset="2"/>
              <a:buChar char="v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0F156E1B-AC88-4884-BE92-AA20205EB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16" name="日期占位符 15">
            <a:extLst>
              <a:ext uri="{FF2B5EF4-FFF2-40B4-BE49-F238E27FC236}">
                <a16:creationId xmlns:a16="http://schemas.microsoft.com/office/drawing/2014/main" id="{FCD17981-0192-46A2-9C87-DCE6B52E1B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592288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2022/3/31</a:t>
            </a:fld>
            <a:endParaRPr lang="en-US" altLang="zh-CN" dirty="0"/>
          </a:p>
        </p:txBody>
      </p:sp>
      <p:sp>
        <p:nvSpPr>
          <p:cNvPr id="18" name="灯片编号占位符 17">
            <a:extLst>
              <a:ext uri="{FF2B5EF4-FFF2-40B4-BE49-F238E27FC236}">
                <a16:creationId xmlns:a16="http://schemas.microsoft.com/office/drawing/2014/main" id="{9043CD29-F1D3-4675-AD5B-C44EBC4B2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4738" y="6192415"/>
            <a:ext cx="2658861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15705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238693" y="817104"/>
            <a:ext cx="5322465" cy="604838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单击此处编辑标题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238693" y="1421942"/>
            <a:ext cx="5322465" cy="4554996"/>
          </a:xfrm>
        </p:spPr>
        <p:txBody>
          <a:bodyPr/>
          <a:lstStyle>
            <a:lvl1pPr>
              <a:defRPr sz="2400"/>
            </a:lvl1pPr>
            <a:lvl2pPr>
              <a:buFont typeface="Wingdings" panose="05000000000000000000" pitchFamily="2" charset="2"/>
              <a:buChar char="§"/>
              <a:defRPr sz="2000"/>
            </a:lvl2pPr>
            <a:lvl3pPr>
              <a:buFont typeface="Courier New" panose="02070309020205020404" pitchFamily="49" charset="0"/>
              <a:buChar char="o"/>
              <a:defRPr sz="1800"/>
            </a:lvl3pPr>
            <a:lvl4pPr>
              <a:buFont typeface="Wingdings" panose="05000000000000000000" pitchFamily="2" charset="2"/>
              <a:buChar char="Ø"/>
              <a:defRPr sz="1600"/>
            </a:lvl4pPr>
            <a:lvl5pPr>
              <a:buFont typeface="Wingdings" panose="05000000000000000000" pitchFamily="2" charset="2"/>
              <a:buChar char="v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5852248" y="817104"/>
            <a:ext cx="5322465" cy="604838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单击此处编辑标题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5852247" y="1445431"/>
            <a:ext cx="5322465" cy="4531507"/>
          </a:xfrm>
        </p:spPr>
        <p:txBody>
          <a:bodyPr/>
          <a:lstStyle>
            <a:lvl1pPr>
              <a:defRPr sz="2400"/>
            </a:lvl1pPr>
            <a:lvl2pPr>
              <a:buFont typeface="Wingdings" panose="05000000000000000000" pitchFamily="2" charset="2"/>
              <a:buChar char="§"/>
              <a:defRPr sz="2000"/>
            </a:lvl2pPr>
            <a:lvl3pPr>
              <a:buFont typeface="Courier New" panose="02070309020205020404" pitchFamily="49" charset="0"/>
              <a:buChar char="o"/>
              <a:defRPr sz="1800"/>
            </a:lvl3pPr>
            <a:lvl4pPr>
              <a:buFont typeface="Wingdings" panose="05000000000000000000" pitchFamily="2" charset="2"/>
              <a:buChar char="Ø"/>
              <a:defRPr sz="1600"/>
            </a:lvl4pPr>
            <a:lvl5pPr>
              <a:buFont typeface="Wingdings" panose="05000000000000000000" pitchFamily="2" charset="2"/>
              <a:buChar char="v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8D4EDBF5-6F8C-4FAC-BC18-6E54253923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15" name="日期占位符 14">
            <a:extLst>
              <a:ext uri="{FF2B5EF4-FFF2-40B4-BE49-F238E27FC236}">
                <a16:creationId xmlns:a16="http://schemas.microsoft.com/office/drawing/2014/main" id="{0CD1828D-F030-4B16-9FD5-B691E456A9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688114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2022/3/31</a:t>
            </a:fld>
            <a:endParaRPr lang="en-US" altLang="zh-CN" dirty="0"/>
          </a:p>
        </p:txBody>
      </p:sp>
      <p:sp>
        <p:nvSpPr>
          <p:cNvPr id="17" name="灯片编号占位符 16">
            <a:extLst>
              <a:ext uri="{FF2B5EF4-FFF2-40B4-BE49-F238E27FC236}">
                <a16:creationId xmlns:a16="http://schemas.microsoft.com/office/drawing/2014/main" id="{AB37CBE4-9D0C-4FDB-8C6D-DC0261663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72730" y="6192415"/>
            <a:ext cx="2701982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75122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AA78BB4B-77D7-4A41-981E-2A344BA70D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14" name="日期占位符 13">
            <a:extLst>
              <a:ext uri="{FF2B5EF4-FFF2-40B4-BE49-F238E27FC236}">
                <a16:creationId xmlns:a16="http://schemas.microsoft.com/office/drawing/2014/main" id="{B29387DF-D0F1-413A-80FA-AE6BB76F2D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658861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2022/3/31</a:t>
            </a:fld>
            <a:endParaRPr lang="en-US" altLang="zh-CN" dirty="0"/>
          </a:p>
        </p:txBody>
      </p:sp>
      <p:sp>
        <p:nvSpPr>
          <p:cNvPr id="16" name="灯片编号占位符 15">
            <a:extLst>
              <a:ext uri="{FF2B5EF4-FFF2-40B4-BE49-F238E27FC236}">
                <a16:creationId xmlns:a16="http://schemas.microsoft.com/office/drawing/2014/main" id="{EE1B85F3-8025-4C80-A993-765E7B7A9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4738" y="6192415"/>
            <a:ext cx="2658861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5797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CAE21F1-3170-4CCB-80A7-0AF83BEF194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76025" y="260350"/>
            <a:ext cx="10368439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15075B69-33E2-4489-91E7-618776C252A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76025" y="1511301"/>
            <a:ext cx="10368439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D9A3D787-207B-4DE8-B4B5-CF18BF5A3AC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6024" y="5900738"/>
            <a:ext cx="2688114" cy="4492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t>2022/3/31</a:t>
            </a:fld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44D0794-7156-444D-A943-EA83D8FF55A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36167" y="5900738"/>
            <a:ext cx="3648155" cy="4492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55F2B40-7908-4D43-ADF1-64423722CD1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56350" y="5900738"/>
            <a:ext cx="2688114" cy="4492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876FB50-4034-4324-B57D-6354A6AE926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3B865D98-FB9A-48B2-B11A-C2DF9014E2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0" y="9342"/>
            <a:ext cx="11520488" cy="64614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99" userDrawn="1">
          <p15:clr>
            <a:srgbClr val="F26B43"/>
          </p15:clr>
        </p15:guide>
        <p15:guide id="2" pos="142" userDrawn="1">
          <p15:clr>
            <a:srgbClr val="F26B43"/>
          </p15:clr>
        </p15:guide>
        <p15:guide id="3" orient="horz" pos="3765" userDrawn="1">
          <p15:clr>
            <a:srgbClr val="F26B43"/>
          </p15:clr>
        </p15:guide>
        <p15:guide id="4" pos="7058" userDrawn="1">
          <p15:clr>
            <a:srgbClr val="F26B43"/>
          </p15:clr>
        </p15:guide>
        <p15:guide id="5" pos="2256" userDrawn="1">
          <p15:clr>
            <a:srgbClr val="F26B43"/>
          </p15:clr>
        </p15:guide>
        <p15:guide id="6" orient="horz" pos="36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</a:rPr>
              <a:t>合肥工业大学引进人才</a:t>
            </a:r>
            <a:br>
              <a:rPr lang="en-US" altLang="zh-CN" dirty="0">
                <a:solidFill>
                  <a:schemeClr val="tx1"/>
                </a:solidFill>
                <a:latin typeface="黑体" panose="02010609060101010101" pitchFamily="49" charset="-122"/>
              </a:rPr>
            </a:br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</a:rPr>
              <a:t>聘期工作考核汇报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lang="zh-CN" altLang="en-US" sz="2800" dirty="0">
                <a:latin typeface="+mj-ea"/>
                <a:ea typeface="+mj-ea"/>
              </a:rPr>
              <a:t>汇报人：</a:t>
            </a:r>
            <a:r>
              <a:rPr lang="en-US" altLang="zh-CN" sz="2800" dirty="0">
                <a:latin typeface="+mj-ea"/>
                <a:ea typeface="+mj-ea"/>
              </a:rPr>
              <a:t>XXX</a:t>
            </a:r>
          </a:p>
          <a:p>
            <a:r>
              <a:rPr lang="zh-CN" altLang="en-US" sz="2000" dirty="0">
                <a:latin typeface="+mj-ea"/>
                <a:ea typeface="+mj-ea"/>
              </a:rPr>
              <a:t>汇报人所在学院及职务、头衔等</a:t>
            </a:r>
            <a:endParaRPr lang="en-US" altLang="zh-CN" sz="2000" dirty="0">
              <a:latin typeface="+mj-ea"/>
              <a:ea typeface="+mj-ea"/>
            </a:endParaRPr>
          </a:p>
          <a:p>
            <a:r>
              <a:rPr lang="en-US" altLang="zh-CN" sz="2000">
                <a:latin typeface="+mj-ea"/>
                <a:ea typeface="+mj-ea"/>
              </a:rPr>
              <a:t>2022</a:t>
            </a:r>
            <a:r>
              <a:rPr lang="zh-CN" altLang="en-US" sz="2000">
                <a:latin typeface="+mj-ea"/>
                <a:ea typeface="+mj-ea"/>
              </a:rPr>
              <a:t>年</a:t>
            </a:r>
            <a:r>
              <a:rPr lang="en-US" altLang="zh-CN" sz="2000" dirty="0">
                <a:latin typeface="+mj-ea"/>
                <a:ea typeface="+mj-ea"/>
              </a:rPr>
              <a:t>XX</a:t>
            </a:r>
            <a:r>
              <a:rPr lang="zh-CN" altLang="en-US" sz="2000" dirty="0">
                <a:latin typeface="+mj-ea"/>
                <a:ea typeface="+mj-ea"/>
              </a:rPr>
              <a:t>月</a:t>
            </a:r>
            <a:r>
              <a:rPr lang="en-US" altLang="zh-CN" sz="2000" dirty="0">
                <a:latin typeface="+mj-ea"/>
                <a:ea typeface="+mj-ea"/>
              </a:rPr>
              <a:t>XX</a:t>
            </a:r>
            <a:r>
              <a:rPr lang="zh-CN" altLang="en-US" sz="2000" dirty="0">
                <a:latin typeface="+mj-ea"/>
                <a:ea typeface="+mj-ea"/>
              </a:rPr>
              <a:t>日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二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科研项目情况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400" b="1" dirty="0">
                <a:solidFill>
                  <a:srgbClr val="000000"/>
                </a:solidFill>
                <a:latin typeface="SimHei"/>
                <a:ea typeface="SimHei"/>
              </a:rPr>
              <a:t> 科研项目（以我校为依托单位，到账共计</a:t>
            </a:r>
            <a:r>
              <a:rPr lang="en-US" altLang="zh-CN" sz="2400" b="1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  <a:r>
              <a:rPr lang="zh-CN" altLang="en-US" sz="2400" b="1" dirty="0">
                <a:solidFill>
                  <a:srgbClr val="000000"/>
                </a:solidFill>
                <a:latin typeface="SimHei"/>
                <a:ea typeface="SimHei"/>
              </a:rPr>
              <a:t>万元）</a:t>
            </a:r>
            <a:endParaRPr lang="en-US" altLang="zh-CN" sz="2400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rgbClr val="000000"/>
                </a:solidFill>
                <a:latin typeface="SimHei"/>
                <a:ea typeface="SimHei"/>
              </a:rPr>
              <a:t>项目类别：项目名称</a:t>
            </a:r>
            <a:endParaRPr lang="en-US" altLang="zh-CN" sz="2000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914400" lvl="2" indent="0"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SimHei"/>
                <a:ea typeface="SimHei"/>
              </a:rPr>
              <a:t>  </a:t>
            </a:r>
            <a:r>
              <a:rPr lang="zh-CN" altLang="en-US" sz="2000" b="1" dirty="0">
                <a:solidFill>
                  <a:srgbClr val="000000"/>
                </a:solidFill>
                <a:latin typeface="SimHei"/>
                <a:ea typeface="SimHei"/>
              </a:rPr>
              <a:t>担任角色</a:t>
            </a:r>
            <a:r>
              <a:rPr lang="zh-CN" altLang="en-US" sz="2000" dirty="0">
                <a:solidFill>
                  <a:srgbClr val="000000"/>
                </a:solidFill>
                <a:latin typeface="SimHei"/>
                <a:ea typeface="SimHei"/>
              </a:rPr>
              <a:t>，批准号，总经费</a:t>
            </a:r>
            <a:r>
              <a:rPr lang="en-US" altLang="zh-CN" sz="2000" dirty="0">
                <a:solidFill>
                  <a:srgbClr val="000000"/>
                </a:solidFill>
                <a:latin typeface="SimHei"/>
                <a:ea typeface="SimHei"/>
              </a:rPr>
              <a:t>XX</a:t>
            </a:r>
            <a:r>
              <a:rPr lang="zh-CN" altLang="en-US" sz="2000" dirty="0">
                <a:solidFill>
                  <a:srgbClr val="000000"/>
                </a:solidFill>
                <a:latin typeface="SimHei"/>
                <a:ea typeface="SimHei"/>
              </a:rPr>
              <a:t>万元，时间范围，已到账经费</a:t>
            </a:r>
            <a:r>
              <a:rPr lang="en-US" altLang="zh-CN" sz="2000" dirty="0">
                <a:solidFill>
                  <a:srgbClr val="000000"/>
                </a:solidFill>
                <a:latin typeface="SimHei"/>
                <a:ea typeface="SimHei"/>
              </a:rPr>
              <a:t>XX</a:t>
            </a:r>
            <a:r>
              <a:rPr lang="zh-CN" altLang="en-US" sz="2000" dirty="0">
                <a:solidFill>
                  <a:srgbClr val="000000"/>
                </a:solidFill>
                <a:latin typeface="SimHei"/>
                <a:ea typeface="SimHei"/>
              </a:rPr>
              <a:t>万元。</a:t>
            </a:r>
            <a:endParaRPr lang="en-US" altLang="zh-CN" sz="2000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997CA6F-9721-4507-9EA0-1D73F63AE5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C9DF024B-B19C-4785-A65F-E732B0D0616F}" type="datetime1">
              <a:rPr lang="zh-CN" altLang="en-US" smtClean="0"/>
              <a:t>2022/3/31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8E90BC99-DC60-4C05-93ED-A8F171DFB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2150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二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科研项目情况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可插入“我的项目”截图或其他项目截图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51F424A-CBD1-492E-8337-3A70B16EA3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D2A5259-A2AE-4EE1-BC09-A01156B260F6}" type="datetime1">
              <a:rPr lang="zh-CN" altLang="en-US" smtClean="0"/>
              <a:t>2022/3/31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D36F210-3E02-4BA6-8952-FF7EF278D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0887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二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科研项目情况</a:t>
            </a:r>
          </a:p>
          <a:p>
            <a:pPr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三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0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14BF659-3E41-45A7-9C00-CE53A92748A4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260F50F7-6BE3-432F-8D8F-AD3A5DFB71A6}" type="datetime1">
              <a:rPr lang="zh-CN" altLang="en-US" smtClean="0"/>
              <a:t>2022/3/31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BA22AF59-42E4-4134-8C28-2742307584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39509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已发表论文（以我校为第一单位）：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1AD4429-5899-4995-ABE7-602EFF7C59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C2E5DAD-C197-428E-BAE6-F380DDCCD342}" type="datetime1">
              <a:rPr lang="zh-CN" altLang="en-US" smtClean="0"/>
              <a:t>2022/3/31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A7615CF4-0072-45B7-917D-38ED75E24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96271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已投稿论文：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待投稿论文：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F8CADD2-A559-41D1-A8A4-8FEDA76368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BC5BA49-7502-4E27-9559-14D1090CCCA6}" type="datetime1">
              <a:rPr lang="zh-CN" altLang="en-US" smtClean="0"/>
              <a:t>2022/3/31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99E7A1D8-F7D2-4E71-A975-EF05057D4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117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二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科研项目情况</a:t>
            </a:r>
          </a:p>
          <a:p>
            <a:pPr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三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C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C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C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F8EB2B3-7E2D-4663-8745-BA58324DDE2E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59D89F08-06BD-43EE-821E-2DBC817A2B13}" type="datetime1">
              <a:rPr lang="zh-CN" altLang="en-US" smtClean="0"/>
              <a:t>2022/3/31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DDB2EB8-5817-466D-B256-03B1ED1C101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055545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4.1 </a:t>
            </a: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对外交流学术合作等情况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857250" lvl="1" indent="-457200"/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可按学校、交流学者名字列举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学术会议列举等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691B89C-FE04-4E25-AF58-0507258B8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D78E6BF4-BA42-4CFF-B3CE-87036FD54DE2}" type="datetime1">
              <a:rPr lang="zh-CN" altLang="en-US" smtClean="0"/>
              <a:t>2022/3/31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BFACA4C-961A-4D8A-9B7B-861E4F63E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963720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4.2 </a:t>
            </a: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完成单位其他工作情况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4FFDE2D-F1DA-44AF-A7E6-E3BE167421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5D625CA6-2165-4D44-A376-107ABE4F63D5}" type="datetime1">
              <a:rPr lang="zh-CN" altLang="en-US" smtClean="0"/>
              <a:t>2022/3/31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C14365D-DF95-45F9-B04B-180A3C6C7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256171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4.3 </a:t>
            </a: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获奖及荣誉情况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奖项及证书照片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3BBDD2E-736B-440B-805B-FEA2D8BB32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88E0395-FFC0-41A2-8F38-0F02FDF7EB36}" type="datetime1">
              <a:rPr lang="zh-CN" altLang="en-US" smtClean="0"/>
              <a:t>2022/3/31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1906023-7B59-48D1-A4D8-697FA0BA5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89387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二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科研项目情况</a:t>
            </a:r>
          </a:p>
          <a:p>
            <a:pPr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三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latin typeface="黑体"/>
                <a:ea typeface="黑体"/>
              </a:rPr>
              <a:t>四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zh-CN" sz="2800" dirty="0">
                <a:latin typeface="黑体"/>
                <a:ea typeface="黑体"/>
              </a:rPr>
              <a:t>其他工作及获奖情况</a:t>
            </a:r>
            <a:endParaRPr lang="en-US" altLang="zh-CN" sz="2800" dirty="0"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F355B2A0-39E9-4888-9FDF-C58F2C370412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B00E1F1C-7F16-4255-B3A9-D9AE5F11A867}" type="datetime1">
              <a:rPr lang="zh-CN" altLang="en-US" smtClean="0"/>
              <a:t>2022/3/31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3236B800-1826-4DA6-A966-8858347C277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10140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7"/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个人简介</a:t>
            </a:r>
          </a:p>
        </p:txBody>
      </p:sp>
      <p:sp>
        <p:nvSpPr>
          <p:cNvPr id="5" name="文本占位符 8"/>
          <p:cNvSpPr txBox="1">
            <a:spLocks/>
          </p:cNvSpPr>
          <p:nvPr/>
        </p:nvSpPr>
        <p:spPr bwMode="auto">
          <a:xfrm>
            <a:off x="934040" y="1668451"/>
            <a:ext cx="9792415" cy="364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/>
                <a:ea typeface="黑体"/>
                <a:cs typeface="+mn-cs"/>
              </a:rPr>
              <a:t>教育经历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/>
              <a:ea typeface="黑体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tabLst/>
              <a:defRPr/>
            </a:pP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/>
              <a:ea typeface="黑体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/>
                <a:ea typeface="黑体"/>
                <a:cs typeface="+mn-cs"/>
              </a:rPr>
              <a:t>工作经历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/>
              <a:ea typeface="黑体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ABBF4A8-BFB7-4A9C-8C6F-8A4EE6747B86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2F6A315B-A98D-41CB-A589-AD75F18BCA53}" type="datetime1">
              <a:rPr lang="zh-CN" altLang="en-US" smtClean="0"/>
              <a:t>2022/3/31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2AE336E7-948D-4297-B9FA-D96FE75515F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</a:t>
            </a:fld>
            <a:endParaRPr lang="en-US" altLang="zh-CN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677" y="1079846"/>
            <a:ext cx="10369152" cy="453650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教学方面：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605EDD6-E216-4778-AEA1-FB454EFCC0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E432B3EA-867A-480B-A2A5-305825FE6399}" type="datetime1">
              <a:rPr lang="zh-CN" altLang="en-US" smtClean="0"/>
              <a:t>2022/3/31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B3D9093-B0A3-4162-97D2-B7A5D26EB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8650614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677" y="1079846"/>
            <a:ext cx="10369152" cy="453650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科研方面：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FE9F879-1BE8-40F4-8840-3CE24F804E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8B07B34E-ADFB-441D-9FC1-79A8013C5BA7}" type="datetime1">
              <a:rPr lang="zh-CN" altLang="en-US" smtClean="0"/>
              <a:t>2022/3/31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F334537A-A86F-465B-862F-70AA6F21E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20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435089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5C5709-057E-4178-8289-7221629F8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6" cy="575791"/>
          </a:xfrm>
        </p:spPr>
        <p:txBody>
          <a:bodyPr/>
          <a:lstStyle/>
          <a:p>
            <a:pPr algn="r"/>
            <a:r>
              <a:rPr lang="zh-CN" altLang="en-US" sz="2800" dirty="0"/>
              <a:t>聘期工作任务完成情况对照一览表</a:t>
            </a: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9EE742D2-DD95-44CA-97D3-55C7799946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404624"/>
              </p:ext>
            </p:extLst>
          </p:nvPr>
        </p:nvGraphicFramePr>
        <p:xfrm>
          <a:off x="1079724" y="1007839"/>
          <a:ext cx="9361040" cy="45365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3526866602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386246964"/>
                    </a:ext>
                  </a:extLst>
                </a:gridCol>
              </a:tblGrid>
              <a:tr h="75608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latin typeface="+mj-ea"/>
                          <a:ea typeface="+mj-ea"/>
                        </a:rPr>
                        <a:t>聘期任务工作及预期目标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600" b="1" kern="1200" dirty="0">
                          <a:solidFill>
                            <a:schemeClr val="lt1"/>
                          </a:solidFill>
                          <a:latin typeface="+mj-ea"/>
                          <a:ea typeface="+mj-ea"/>
                          <a:cs typeface="+mn-cs"/>
                        </a:rPr>
                        <a:t>完成情况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54246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论文：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4215168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项目：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2592844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教学：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1386905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团队：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8964756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交流：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4938673"/>
                  </a:ext>
                </a:extLst>
              </a:tr>
            </a:tbl>
          </a:graphicData>
        </a:graphic>
      </p:graphicFrame>
      <p:pic>
        <p:nvPicPr>
          <p:cNvPr id="8" name="图形 7" descr="复选标记">
            <a:extLst>
              <a:ext uri="{FF2B5EF4-FFF2-40B4-BE49-F238E27FC236}">
                <a16:creationId xmlns:a16="http://schemas.microsoft.com/office/drawing/2014/main" id="{5EB88E94-2DA9-4EFB-8AE6-0D88D2CA8F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1832528"/>
            <a:ext cx="687479" cy="687479"/>
          </a:xfrm>
          <a:prstGeom prst="rect">
            <a:avLst/>
          </a:prstGeom>
        </p:spPr>
      </p:pic>
      <p:pic>
        <p:nvPicPr>
          <p:cNvPr id="9" name="图形 8" descr="复选标记">
            <a:extLst>
              <a:ext uri="{FF2B5EF4-FFF2-40B4-BE49-F238E27FC236}">
                <a16:creationId xmlns:a16="http://schemas.microsoft.com/office/drawing/2014/main" id="{C2B9EFBB-BDE6-4101-92A5-9BE361B2E8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2624616"/>
            <a:ext cx="687479" cy="687479"/>
          </a:xfrm>
          <a:prstGeom prst="rect">
            <a:avLst/>
          </a:prstGeom>
        </p:spPr>
      </p:pic>
      <p:pic>
        <p:nvPicPr>
          <p:cNvPr id="10" name="图形 9" descr="复选标记">
            <a:extLst>
              <a:ext uri="{FF2B5EF4-FFF2-40B4-BE49-F238E27FC236}">
                <a16:creationId xmlns:a16="http://schemas.microsoft.com/office/drawing/2014/main" id="{D9C10107-7856-4404-8994-EEFD26DC7F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3344696"/>
            <a:ext cx="687479" cy="687479"/>
          </a:xfrm>
          <a:prstGeom prst="rect">
            <a:avLst/>
          </a:prstGeom>
        </p:spPr>
      </p:pic>
      <p:pic>
        <p:nvPicPr>
          <p:cNvPr id="11" name="图形 10" descr="复选标记">
            <a:extLst>
              <a:ext uri="{FF2B5EF4-FFF2-40B4-BE49-F238E27FC236}">
                <a16:creationId xmlns:a16="http://schemas.microsoft.com/office/drawing/2014/main" id="{4FD53828-387B-492F-844D-95D73923D1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4136784"/>
            <a:ext cx="687479" cy="687479"/>
          </a:xfrm>
          <a:prstGeom prst="rect">
            <a:avLst/>
          </a:prstGeom>
        </p:spPr>
      </p:pic>
      <p:pic>
        <p:nvPicPr>
          <p:cNvPr id="12" name="图形 11" descr="复选标记">
            <a:extLst>
              <a:ext uri="{FF2B5EF4-FFF2-40B4-BE49-F238E27FC236}">
                <a16:creationId xmlns:a16="http://schemas.microsoft.com/office/drawing/2014/main" id="{5911EA56-A25D-436A-80FB-E076939A3D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4856864"/>
            <a:ext cx="687479" cy="687479"/>
          </a:xfrm>
          <a:prstGeom prst="rect">
            <a:avLst/>
          </a:prstGeom>
        </p:spPr>
      </p:pic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4F945F0-96B5-4514-A7D9-9319F008FE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3F5162DE-0D58-49AF-852F-3D9D49A5BE06}" type="datetime1">
              <a:rPr lang="zh-CN" altLang="en-US" smtClean="0"/>
              <a:t>2022/3/31</a:t>
            </a:fld>
            <a:endParaRPr lang="en-US" altLang="zh-CN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0390E97-3F49-4C14-A044-E1CFAB996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21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2178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B0A21F72-6165-488B-93AB-4967D1495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5B24C33-B54B-49C3-983C-C0EF28B90C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7ABC20D-B63D-44E8-BCED-42308C1E6DB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0513CA8C-E8A6-4AD2-8BCB-7106C6192B16}" type="datetime1">
              <a:rPr lang="zh-CN" altLang="en-US" smtClean="0"/>
              <a:t>2022/3/31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3E3884BF-A600-47CE-9621-69A2B1BA488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22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30225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934107" y="738179"/>
            <a:ext cx="9792415" cy="930272"/>
          </a:xfrm>
        </p:spPr>
        <p:txBody>
          <a:bodyPr anchor="ctr"/>
          <a:lstStyle/>
          <a:p>
            <a:pPr algn="ctr"/>
            <a:r>
              <a:rPr lang="zh-CN" altLang="en-US" sz="3600" dirty="0">
                <a:latin typeface="黑体" panose="02010609060101010101" pitchFamily="49" charset="-122"/>
              </a:rPr>
              <a:t>汇报内容提要</a:t>
            </a:r>
            <a:endParaRPr lang="zh-CN" altLang="en-US" sz="3600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一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二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科研项目情况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0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EA63931-E33D-4A16-B7B1-12DCFFABFC21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7FA58603-1864-4ED1-9825-B9414797470D}" type="datetime1">
              <a:rPr lang="zh-CN" altLang="en-US" smtClean="0"/>
              <a:t>2022/3/31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70FFD05-1491-49C0-BE7A-405DA9FD501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582903" y="0"/>
            <a:ext cx="7463754" cy="575793"/>
          </a:xfrm>
        </p:spPr>
        <p:txBody>
          <a:bodyPr anchor="t"/>
          <a:lstStyle/>
          <a:p>
            <a:pPr lvl="0" algn="r"/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chemeClr val="tx1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人才培养情况</a:t>
            </a:r>
            <a:br>
              <a:rPr lang="zh-CN" altLang="en-US" sz="3600" dirty="0">
                <a:solidFill>
                  <a:srgbClr val="FF0000"/>
                </a:solidFill>
                <a:latin typeface="黑体"/>
                <a:ea typeface="黑体"/>
              </a:rPr>
            </a:b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altLang="zh-CN" b="1" dirty="0">
                <a:solidFill>
                  <a:srgbClr val="000000"/>
                </a:solidFill>
                <a:latin typeface="SimHei"/>
                <a:ea typeface="SimHei"/>
                <a:cs typeface="Times New Roman" panose="02020603050405020304" pitchFamily="18" charset="0"/>
              </a:rPr>
              <a:t>1. </a:t>
            </a: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课程教学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endParaRPr lang="zh-CN" altLang="en-US" dirty="0"/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BE20C9D6-A9C6-468D-95FD-8F430DAB47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65586"/>
              </p:ext>
            </p:extLst>
          </p:nvPr>
        </p:nvGraphicFramePr>
        <p:xfrm>
          <a:off x="1223740" y="1583903"/>
          <a:ext cx="9505056" cy="41041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val="352686660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527987239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386246964"/>
                    </a:ext>
                  </a:extLst>
                </a:gridCol>
              </a:tblGrid>
              <a:tr h="51301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latin typeface="+mj-ea"/>
                          <a:ea typeface="+mj-ea"/>
                        </a:rPr>
                        <a:t>课程（实习实训、毕业设计）名称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600" b="1" kern="1200" dirty="0">
                          <a:solidFill>
                            <a:schemeClr val="lt1"/>
                          </a:solidFill>
                          <a:latin typeface="+mj-ea"/>
                          <a:ea typeface="+mj-ea"/>
                          <a:cs typeface="+mn-cs"/>
                        </a:rPr>
                        <a:t>授课对象（年级、人数）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600" b="1" kern="1200" dirty="0">
                          <a:solidFill>
                            <a:schemeClr val="lt1"/>
                          </a:solidFill>
                          <a:latin typeface="+mj-ea"/>
                          <a:ea typeface="+mj-ea"/>
                          <a:cs typeface="+mn-cs"/>
                        </a:rPr>
                        <a:t>本人承担工作量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54246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4215168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2592844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1386905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8964756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4938673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1573210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2340697"/>
                  </a:ext>
                </a:extLst>
              </a:tr>
            </a:tbl>
          </a:graphicData>
        </a:graphic>
      </p:graphicFrame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C0AED63-4CEC-4B7E-8335-78B4929750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BF25422A-5C24-46D5-A9B8-5FA3D4B3CC6E}" type="datetime1">
              <a:rPr lang="zh-CN" altLang="en-US" smtClean="0"/>
              <a:t>2022/3/31</a:t>
            </a:fld>
            <a:endParaRPr lang="en-US" altLang="zh-CN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06852AE-4F1E-4BA9-BFE0-2EA3907EF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3</a:t>
            </a:fld>
            <a:endParaRPr lang="en-US" altLang="zh-C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582903" y="0"/>
            <a:ext cx="7463754" cy="575793"/>
          </a:xfrm>
        </p:spPr>
        <p:txBody>
          <a:bodyPr anchor="t"/>
          <a:lstStyle/>
          <a:p>
            <a:pPr lvl="0" algn="r"/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chemeClr val="tx1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人才培养情况</a:t>
            </a:r>
            <a:br>
              <a:rPr lang="zh-CN" altLang="en-US" sz="3600" dirty="0">
                <a:solidFill>
                  <a:srgbClr val="FF0000"/>
                </a:solidFill>
                <a:latin typeface="黑体"/>
                <a:ea typeface="黑体"/>
              </a:rPr>
            </a:b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1. </a:t>
            </a:r>
            <a:r>
              <a:rPr lang="zh-CN" altLang="en-US" b="1" dirty="0">
                <a:latin typeface="+mj-ea"/>
                <a:ea typeface="+mj-ea"/>
              </a:rPr>
              <a:t>课程教学</a:t>
            </a:r>
            <a:endParaRPr lang="en-US" altLang="zh-CN" b="1" dirty="0">
              <a:latin typeface="+mj-ea"/>
              <a:ea typeface="+mj-ea"/>
            </a:endParaRPr>
          </a:p>
          <a:p>
            <a:pPr marL="0" indent="0">
              <a:buNone/>
            </a:pPr>
            <a:r>
              <a:rPr lang="zh-CN" altLang="en-US" dirty="0">
                <a:latin typeface="+mj-ea"/>
                <a:ea typeface="+mj-ea"/>
              </a:rPr>
              <a:t>      聘期工作任务：</a:t>
            </a:r>
            <a:r>
              <a:rPr lang="en-US" altLang="zh-CN" dirty="0">
                <a:latin typeface="+mj-ea"/>
                <a:ea typeface="+mj-ea"/>
              </a:rPr>
              <a:t>XXXX</a:t>
            </a:r>
          </a:p>
          <a:p>
            <a:endParaRPr lang="zh-CN" altLang="en-US" dirty="0"/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0A86C506-A9AA-47B1-9C54-C03F2CDCD3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42009"/>
              </p:ext>
            </p:extLst>
          </p:nvPr>
        </p:nvGraphicFramePr>
        <p:xfrm>
          <a:off x="1655788" y="2087959"/>
          <a:ext cx="8928992" cy="4035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2846802325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455001284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924163905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3647704118"/>
                    </a:ext>
                  </a:extLst>
                </a:gridCol>
              </a:tblGrid>
              <a:tr h="53648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年度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承担课程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课堂教学学时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教学工作量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1538977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3919611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6775804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4242896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2697970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9507370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3154716"/>
                  </a:ext>
                </a:extLst>
              </a:tr>
            </a:tbl>
          </a:graphicData>
        </a:graphic>
      </p:graphicFrame>
      <p:sp>
        <p:nvSpPr>
          <p:cNvPr id="7" name="矩形: 圆角 6">
            <a:extLst>
              <a:ext uri="{FF2B5EF4-FFF2-40B4-BE49-F238E27FC236}">
                <a16:creationId xmlns:a16="http://schemas.microsoft.com/office/drawing/2014/main" id="{B595CBBF-D86B-4F56-8F43-2BEABB1C3AFC}"/>
              </a:ext>
            </a:extLst>
          </p:cNvPr>
          <p:cNvSpPr/>
          <p:nvPr/>
        </p:nvSpPr>
        <p:spPr>
          <a:xfrm>
            <a:off x="647676" y="1483385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0" name="图形 9" descr="复选标记">
            <a:extLst>
              <a:ext uri="{FF2B5EF4-FFF2-40B4-BE49-F238E27FC236}">
                <a16:creationId xmlns:a16="http://schemas.microsoft.com/office/drawing/2014/main" id="{80049326-A0A9-4662-B226-D9E689C90C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7676" y="1400480"/>
            <a:ext cx="687479" cy="687479"/>
          </a:xfrm>
          <a:prstGeom prst="rect">
            <a:avLst/>
          </a:prstGeom>
        </p:spPr>
      </p:pic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300D2C0-9EF6-4E25-948C-63A454D582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7A3855B8-BBA9-4CD8-A4F6-417AA005C838}" type="datetime1">
              <a:rPr lang="zh-CN" altLang="en-US" smtClean="0"/>
              <a:t>2022/3/31</a:t>
            </a:fld>
            <a:endParaRPr lang="en-US" altLang="zh-CN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B19F1B-1F38-4923-8400-617D2BA77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5942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266941-BAA1-4C17-8648-38796CE77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6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chemeClr val="tx1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人才培养情况</a:t>
            </a:r>
            <a:endParaRPr lang="zh-CN" altLang="en-US" sz="28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6602095-AEC5-48F3-99DD-485EBC2663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2. </a:t>
            </a:r>
            <a:r>
              <a:rPr lang="zh-CN" altLang="en-US" b="1" dirty="0">
                <a:solidFill>
                  <a:srgbClr val="000000"/>
                </a:solidFill>
                <a:latin typeface="+mj-ea"/>
                <a:ea typeface="+mj-ea"/>
              </a:rPr>
              <a:t>人才培养及团队平台建设</a:t>
            </a:r>
            <a:endParaRPr lang="en-US" altLang="zh-CN" b="1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zh-CN" altLang="en-US" dirty="0">
                <a:latin typeface="+mj-ea"/>
                <a:ea typeface="+mj-ea"/>
              </a:rPr>
              <a:t>     聘期工作任务：</a:t>
            </a:r>
            <a:r>
              <a:rPr lang="en-US" altLang="zh-CN" dirty="0">
                <a:latin typeface="+mj-ea"/>
                <a:ea typeface="+mj-ea"/>
              </a:rPr>
              <a:t>XXXX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+mj-ea"/>
                <a:ea typeface="+mj-ea"/>
              </a:rPr>
              <a:t>人才培养：</a:t>
            </a:r>
            <a:endParaRPr lang="en-US" altLang="zh-CN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400050" lvl="1" indent="0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硕士研究生</a:t>
            </a:r>
            <a:r>
              <a:rPr lang="en-US" altLang="zh-CN" sz="2400">
                <a:solidFill>
                  <a:srgbClr val="000000"/>
                </a:solidFill>
                <a:latin typeface="+mj-ea"/>
                <a:ea typeface="+mj-ea"/>
              </a:rPr>
              <a:t>X</a:t>
            </a:r>
            <a:r>
              <a:rPr lang="zh-CN" altLang="en-US" sz="2400">
                <a:solidFill>
                  <a:srgbClr val="000000"/>
                </a:solidFill>
                <a:latin typeface="+mj-ea"/>
                <a:ea typeface="+mj-ea"/>
              </a:rPr>
              <a:t>人</a:t>
            </a: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：</a:t>
            </a:r>
            <a:endParaRPr lang="en-US" altLang="zh-CN" sz="240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800100" lvl="2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+mj-ea"/>
                <a:ea typeface="+mj-ea"/>
              </a:rPr>
              <a:t>具体情况</a:t>
            </a:r>
            <a:endParaRPr lang="en-US" altLang="zh-CN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400050" lvl="1" indent="0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博士研究生</a:t>
            </a:r>
            <a:r>
              <a:rPr lang="en-US" altLang="zh-CN" sz="2400" dirty="0">
                <a:solidFill>
                  <a:srgbClr val="000000"/>
                </a:solidFill>
                <a:latin typeface="+mj-ea"/>
                <a:ea typeface="+mj-ea"/>
              </a:rPr>
              <a:t>X</a:t>
            </a: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人：</a:t>
            </a:r>
            <a:endParaRPr lang="en-US" altLang="zh-CN" sz="240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857250" lvl="2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+mj-ea"/>
                <a:ea typeface="+mj-ea"/>
              </a:rPr>
              <a:t>具体情况</a:t>
            </a:r>
            <a:endParaRPr lang="en-US" altLang="zh-CN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id="{1FBF8A67-0D9A-4CB2-8E37-D17B29696E1C}"/>
              </a:ext>
            </a:extLst>
          </p:cNvPr>
          <p:cNvSpPr/>
          <p:nvPr/>
        </p:nvSpPr>
        <p:spPr>
          <a:xfrm>
            <a:off x="544855" y="1891942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F79EDA6-902E-4959-ACCF-812E2B8BF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1B52D92-E581-4668-8FA6-03A8165C04D5}" type="datetime1">
              <a:rPr lang="zh-CN" altLang="en-US" smtClean="0"/>
              <a:t>2022/3/31</a:t>
            </a:fld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1B57B10-E143-4636-AA7F-844F6497D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7363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1F10C8-26B5-480F-8A48-244DCB66E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6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人才培养情况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893D813-6137-49A3-8752-124F22576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000000"/>
                </a:solidFill>
                <a:latin typeface="SimHei"/>
                <a:ea typeface="SimHei"/>
                <a:cs typeface="Times New Roman" panose="02020603050405020304" pitchFamily="18" charset="0"/>
              </a:rPr>
              <a:t>2. </a:t>
            </a: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人才培养及团队平台建设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团队平台建设：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/>
            <a:r>
              <a:rPr lang="en-US" altLang="zh-CN" dirty="0"/>
              <a:t>XXX</a:t>
            </a:r>
          </a:p>
          <a:p>
            <a:pPr lvl="1"/>
            <a:r>
              <a:rPr lang="en-US" altLang="zh-CN" dirty="0"/>
              <a:t>XXX</a:t>
            </a:r>
          </a:p>
          <a:p>
            <a:pPr lvl="1"/>
            <a:r>
              <a:rPr lang="en-US" altLang="zh-CN" dirty="0"/>
              <a:t>XXX</a:t>
            </a:r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id="{8A076440-F9F4-48AE-AF8A-5A1FF5803C8D}"/>
              </a:ext>
            </a:extLst>
          </p:cNvPr>
          <p:cNvSpPr/>
          <p:nvPr/>
        </p:nvSpPr>
        <p:spPr>
          <a:xfrm>
            <a:off x="544855" y="1891942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" name="图形 4" descr="复选标记">
            <a:extLst>
              <a:ext uri="{FF2B5EF4-FFF2-40B4-BE49-F238E27FC236}">
                <a16:creationId xmlns:a16="http://schemas.microsoft.com/office/drawing/2014/main" id="{5344CBB7-80DA-40F4-B3BD-930D96A06F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4855" y="1778481"/>
            <a:ext cx="687479" cy="687479"/>
          </a:xfrm>
          <a:prstGeom prst="rect">
            <a:avLst/>
          </a:prstGeom>
        </p:spPr>
      </p:pic>
      <p:sp>
        <p:nvSpPr>
          <p:cNvPr id="6" name="日期占位符 5">
            <a:extLst>
              <a:ext uri="{FF2B5EF4-FFF2-40B4-BE49-F238E27FC236}">
                <a16:creationId xmlns:a16="http://schemas.microsoft.com/office/drawing/2014/main" id="{B1AC7F75-3C78-4AE5-8CC6-3F40625BFB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FFCF41BC-EB92-447A-864C-6668695DAEDB}" type="datetime1">
              <a:rPr lang="zh-CN" altLang="en-US" smtClean="0"/>
              <a:t>2022/3/31</a:t>
            </a:fld>
            <a:endParaRPr lang="en-US" altLang="zh-CN" dirty="0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42C8565-1BD9-4AD6-B206-43C1B12F1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79550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56ABA3-694E-4EC1-9BFC-423ADEE07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505934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人才培养情况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1E5FE3F-5B63-46B1-A723-115B0D4C1C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可适当插入平台建设图片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F79B0EE-EDB8-41A9-90DF-0417A66124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F21274CF-0829-499A-88C6-E1F527E7F0F9}" type="datetime1">
              <a:rPr lang="zh-CN" altLang="en-US" smtClean="0"/>
              <a:t>2022/3/31</a:t>
            </a:fld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7052FCE-4B77-4A02-9D7D-E2DF130D1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06049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二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科研项目情况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0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7AED95F-65D2-426B-9033-9C0762F375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00EA6DFB-5080-4227-BC9A-396C51729432}" type="datetime1">
              <a:rPr lang="zh-CN" altLang="en-US" smtClean="0"/>
              <a:t>2022/3/31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A1CFC77-6367-436E-B171-03B239EA1E6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00163066"/>
      </p:ext>
    </p:extLst>
  </p:cSld>
  <p:clrMapOvr>
    <a:masterClrMapping/>
  </p:clrMapOvr>
</p:sld>
</file>

<file path=ppt/theme/theme1.xml><?xml version="1.0" encoding="utf-8"?>
<a:theme xmlns:a="http://schemas.openxmlformats.org/drawingml/2006/main" name="hfut_slide_template_16：9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2">
      <a:majorFont>
        <a:latin typeface="Calibri head"/>
        <a:ea typeface="SimHei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hfut_slide_template_16b9" id="{39D44A36-8DF7-4D48-8841-50FC51381139}" vid="{5F38F6EE-5322-4B2F-B967-F0066ED4733F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hfut_slide_template_16：9</Template>
  <TotalTime>196</TotalTime>
  <Pages>0</Pages>
  <Words>625</Words>
  <Characters>0</Characters>
  <Application>Microsoft Office PowerPoint</Application>
  <DocSecurity>0</DocSecurity>
  <PresentationFormat>自定义</PresentationFormat>
  <Lines>0</Lines>
  <Paragraphs>161</Paragraphs>
  <Slides>23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Calibri head</vt:lpstr>
      <vt:lpstr>SimHei</vt:lpstr>
      <vt:lpstr>SimHei</vt:lpstr>
      <vt:lpstr>宋体</vt:lpstr>
      <vt:lpstr>宋体</vt:lpstr>
      <vt:lpstr>Arial</vt:lpstr>
      <vt:lpstr>Calibri</vt:lpstr>
      <vt:lpstr>Courier New</vt:lpstr>
      <vt:lpstr>Times New Roman</vt:lpstr>
      <vt:lpstr>Wingdings</vt:lpstr>
      <vt:lpstr>hfut_slide_template_16：9</vt:lpstr>
      <vt:lpstr>合肥工业大学引进人才 聘期工作考核汇报</vt:lpstr>
      <vt:lpstr>PowerPoint 演示文稿</vt:lpstr>
      <vt:lpstr>汇报内容提要</vt:lpstr>
      <vt:lpstr>一.人才培养情况 </vt:lpstr>
      <vt:lpstr>一.人才培养情况 </vt:lpstr>
      <vt:lpstr>一.人才培养情况</vt:lpstr>
      <vt:lpstr>一.人才培养情况</vt:lpstr>
      <vt:lpstr>一.人才培养情况</vt:lpstr>
      <vt:lpstr>PowerPoint 演示文稿</vt:lpstr>
      <vt:lpstr>二.科研项目情况</vt:lpstr>
      <vt:lpstr>二.科研项目情况</vt:lpstr>
      <vt:lpstr>PowerPoint 演示文稿</vt:lpstr>
      <vt:lpstr>三.论文著作</vt:lpstr>
      <vt:lpstr>三.论文著作</vt:lpstr>
      <vt:lpstr>PowerPoint 演示文稿</vt:lpstr>
      <vt:lpstr>四.其他工作及获奖情况</vt:lpstr>
      <vt:lpstr>四.其他工作及获奖情况</vt:lpstr>
      <vt:lpstr>四.其他工作及获奖情况</vt:lpstr>
      <vt:lpstr>PowerPoint 演示文稿</vt:lpstr>
      <vt:lpstr>五.后续工作计划</vt:lpstr>
      <vt:lpstr>五.后续工作计划</vt:lpstr>
      <vt:lpstr>聘期工作任务完成情况对照一览表</vt:lpstr>
      <vt:lpstr>PowerPoint 演示文稿</vt:lpstr>
    </vt:vector>
  </TitlesOfParts>
  <Company>Microsoft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合肥工业大学引进人才 聘期工作考核汇报</dc:title>
  <dc:creator>lenovo</dc:creator>
  <cp:lastModifiedBy>lenovo</cp:lastModifiedBy>
  <cp:revision>36</cp:revision>
  <dcterms:created xsi:type="dcterms:W3CDTF">2021-03-05T09:08:02Z</dcterms:created>
  <dcterms:modified xsi:type="dcterms:W3CDTF">2022-03-31T08:12:30Z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