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0" r:id="rId3"/>
    <p:sldId id="258" r:id="rId4"/>
    <p:sldId id="259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4" r:id="rId18"/>
    <p:sldId id="275" r:id="rId19"/>
    <p:sldId id="276" r:id="rId20"/>
    <p:sldId id="277" r:id="rId21"/>
    <p:sldId id="278" r:id="rId22"/>
    <p:sldId id="279" r:id="rId23"/>
    <p:sldId id="280" r:id="rId24"/>
  </p:sldIdLst>
  <p:sldSz cx="11520488" cy="6480175"/>
  <p:notesSz cx="9144000" cy="6858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ovo" initials="l" lastIdx="1" clrIdx="0">
    <p:extLst>
      <p:ext uri="{19B8F6BF-5375-455C-9EA6-DF929625EA0E}">
        <p15:presenceInfo xmlns:p15="http://schemas.microsoft.com/office/powerpoint/2012/main" userId="7dcc926dd37627f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A50021"/>
    <a:srgbClr val="99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3" autoAdjust="0"/>
    <p:restoredTop sz="88259" autoAdjust="0"/>
  </p:normalViewPr>
  <p:slideViewPr>
    <p:cSldViewPr>
      <p:cViewPr varScale="1">
        <p:scale>
          <a:sx n="69" d="100"/>
          <a:sy n="69" d="100"/>
        </p:scale>
        <p:origin x="282" y="48"/>
      </p:cViewPr>
      <p:guideLst>
        <p:guide orient="horz" pos="2041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19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>
            <a:extLst>
              <a:ext uri="{FF2B5EF4-FFF2-40B4-BE49-F238E27FC236}">
                <a16:creationId xmlns:a16="http://schemas.microsoft.com/office/drawing/2014/main" id="{B031602A-71AC-4AA4-8506-E022F14C7999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435" name="Rectangle 3">
            <a:extLst>
              <a:ext uri="{FF2B5EF4-FFF2-40B4-BE49-F238E27FC236}">
                <a16:creationId xmlns:a16="http://schemas.microsoft.com/office/drawing/2014/main" id="{79A45260-2A7E-4CA3-886D-A8EECCAF4A5B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CB408D3-8751-4195-B382-0302BEAC031C}" type="datetime1">
              <a:rPr lang="zh-CN" altLang="en-US" smtClean="0"/>
              <a:t>2021/3/8</a:t>
            </a:fld>
            <a:endParaRPr lang="en-US" altLang="zh-CN"/>
          </a:p>
        </p:txBody>
      </p:sp>
      <p:sp>
        <p:nvSpPr>
          <p:cNvPr id="18436" name="Rectangle 4">
            <a:extLst>
              <a:ext uri="{FF2B5EF4-FFF2-40B4-BE49-F238E27FC236}">
                <a16:creationId xmlns:a16="http://schemas.microsoft.com/office/drawing/2014/main" id="{ABF57F36-B12B-4F2B-B4FB-7B367CFE78C9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8437" name="Rectangle 5">
            <a:extLst>
              <a:ext uri="{FF2B5EF4-FFF2-40B4-BE49-F238E27FC236}">
                <a16:creationId xmlns:a16="http://schemas.microsoft.com/office/drawing/2014/main" id="{1A23BEC8-9140-40F2-9A81-D26DE81DF075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4C3AD6C9-AC83-42AF-93D9-F17F3AF61A0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>
            <a:extLst>
              <a:ext uri="{FF2B5EF4-FFF2-40B4-BE49-F238E27FC236}">
                <a16:creationId xmlns:a16="http://schemas.microsoft.com/office/drawing/2014/main" id="{F19A9A8B-23E4-491C-816A-41D09BAED73F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3" name="Rectangle 3">
            <a:extLst>
              <a:ext uri="{FF2B5EF4-FFF2-40B4-BE49-F238E27FC236}">
                <a16:creationId xmlns:a16="http://schemas.microsoft.com/office/drawing/2014/main" id="{13F80FB7-F1E7-44EA-B179-0D3AC32473A1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B71B5505-E48D-4D89-9C9A-3CF79FAAA24C}" type="datetime1">
              <a:rPr lang="zh-CN" altLang="en-US" smtClean="0"/>
              <a:t>2021/3/8</a:t>
            </a:fld>
            <a:endParaRPr lang="en-US" altLang="zh-CN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4AC092D4-D259-49E4-9212-8B32BD576D1D}"/>
              </a:ext>
            </a:extLst>
          </p:cNvPr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2286000" y="514350"/>
            <a:ext cx="4572000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>
            <a:extLst>
              <a:ext uri="{FF2B5EF4-FFF2-40B4-BE49-F238E27FC236}">
                <a16:creationId xmlns:a16="http://schemas.microsoft.com/office/drawing/2014/main" id="{7FE6A5E5-F7B9-4CD5-88F9-9B01A19FB066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3257550"/>
            <a:ext cx="7315200" cy="30861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5126" name="Rectangle 6">
            <a:extLst>
              <a:ext uri="{FF2B5EF4-FFF2-40B4-BE49-F238E27FC236}">
                <a16:creationId xmlns:a16="http://schemas.microsoft.com/office/drawing/2014/main" id="{D359D559-A949-4FC0-B0AE-49A85A3A7948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>
            <a:extLst>
              <a:ext uri="{FF2B5EF4-FFF2-40B4-BE49-F238E27FC236}">
                <a16:creationId xmlns:a16="http://schemas.microsoft.com/office/drawing/2014/main" id="{DEE03B57-533F-4C4B-9282-4CDEE461D9B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332483E-D303-4AED-84BE-214E327AB16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该</a:t>
            </a:r>
            <a:r>
              <a:rPr lang="en-US" altLang="zh-CN" dirty="0"/>
              <a:t>PPT</a:t>
            </a:r>
            <a:r>
              <a:rPr lang="zh-CN" altLang="en-US" dirty="0"/>
              <a:t>模版仅用于提供汇报思路和梳理脉络，具体字体版式动画等可自行调整。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BEED81B-0A36-4C23-9C18-E11CFEA55AB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521C6178-B9D5-4C17-A858-48462B30FBFB}" type="datetime1">
              <a:rPr lang="zh-CN" altLang="en-US" smtClean="0"/>
              <a:t>2021/3/8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A75EFDD-7862-4190-8349-4FAEF6B7E6A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7A45ADE7-E43B-4FB4-81E4-5B837A1321C5}" type="datetime1">
              <a:rPr lang="zh-CN" altLang="en-US" smtClean="0"/>
              <a:t>2021/3/8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注意与聘期工作任务书对比，标明是否完成，点击方框会出现动画显示“勾选”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8FECF17-A798-4542-B1E0-FF2E8D07DDC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F38085B7-0B1F-4DBF-9E65-2EE061CB0817}" type="datetime1">
              <a:rPr lang="zh-CN" altLang="en-US" smtClean="0"/>
              <a:t>2021/3/8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857011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3CC2C93-23B5-4725-87A7-C22D5B6B19B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A7959C05-A921-4B64-B436-8E3F865A8E5A}" type="datetime1">
              <a:rPr lang="zh-CN" altLang="en-US" smtClean="0"/>
              <a:t>2021/3/8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648658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51FC200-FB30-45FF-8D27-5A6F1639FD1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fld id="{CBF0066D-436B-485A-B0AB-EFC1A7ABEEB7}" type="datetime1">
              <a:rPr lang="zh-CN" altLang="en-US" smtClean="0"/>
              <a:t>2021/3/8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75700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单击此处加入标题"/>
          <p:cNvSpPr>
            <a:spLocks noGrp="1"/>
          </p:cNvSpPr>
          <p:nvPr>
            <p:ph type="ctrTitle" hasCustomPrompt="1"/>
          </p:nvPr>
        </p:nvSpPr>
        <p:spPr>
          <a:xfrm>
            <a:off x="864037" y="2012951"/>
            <a:ext cx="9792415" cy="1389063"/>
          </a:xfrm>
        </p:spPr>
        <p:txBody>
          <a:bodyPr/>
          <a:lstStyle>
            <a:lvl1pPr>
              <a:defRPr b="1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</p:nvPr>
        </p:nvSpPr>
        <p:spPr>
          <a:xfrm>
            <a:off x="1728073" y="3671888"/>
            <a:ext cx="8064342" cy="165576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单击此处编辑副标题</a:t>
            </a:r>
          </a:p>
        </p:txBody>
      </p:sp>
    </p:spTree>
    <p:extLst>
      <p:ext uri="{BB962C8B-B14F-4D97-AF65-F5344CB8AC3E}">
        <p14:creationId xmlns:p14="http://schemas.microsoft.com/office/powerpoint/2010/main" val="2177442786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226010" y="792164"/>
            <a:ext cx="10977589" cy="5184774"/>
          </a:xfrm>
        </p:spPr>
        <p:txBody>
          <a:bodyPr/>
          <a:lstStyle>
            <a:lvl1pPr>
              <a:defRPr/>
            </a:lvl1pPr>
            <a:lvl2pPr>
              <a:buFont typeface="Wingdings" panose="05000000000000000000" pitchFamily="2" charset="2"/>
              <a:buChar char="§"/>
              <a:defRPr/>
            </a:lvl2pPr>
            <a:lvl3pPr>
              <a:buFont typeface="Courier New" panose="02070309020205020404" pitchFamily="49" charset="0"/>
              <a:buChar char="o"/>
              <a:defRPr/>
            </a:lvl3pPr>
            <a:lvl4pPr>
              <a:buFont typeface="Wingdings" panose="05000000000000000000" pitchFamily="2" charset="2"/>
              <a:buChar char="Ø"/>
              <a:defRPr/>
            </a:lvl4pPr>
            <a:lvl5pPr>
              <a:buFont typeface="Wingdings" panose="05000000000000000000" pitchFamily="2" charset="2"/>
              <a:buChar char="v"/>
              <a:defRPr/>
            </a:lvl5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3401250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934107" y="3032745"/>
            <a:ext cx="9792415" cy="12874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单击此处编辑标题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A5C06257-3C3E-4F37-B6FF-5FA7195E707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34040" y="4319589"/>
            <a:ext cx="9792415" cy="1081087"/>
          </a:xfrm>
        </p:spPr>
        <p:txBody>
          <a:bodyPr/>
          <a:lstStyle>
            <a:lvl1pPr>
              <a:buNone/>
              <a:defRPr sz="2200"/>
            </a:lvl1pPr>
          </a:lstStyle>
          <a:p>
            <a:pPr lvl="0"/>
            <a:r>
              <a:rPr lang="zh-CN" altLang="en-US" noProof="1"/>
              <a:t>单击此处编辑标题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59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245279" y="792163"/>
            <a:ext cx="5322465" cy="5184775"/>
          </a:xfrm>
        </p:spPr>
        <p:txBody>
          <a:bodyPr/>
          <a:lstStyle>
            <a:lvl1pPr>
              <a:buFont typeface="Arial" panose="020B0604020202020204" pitchFamily="34" charset="0"/>
              <a:buChar char="•"/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5881134" y="792163"/>
            <a:ext cx="5322465" cy="5184775"/>
          </a:xfrm>
        </p:spPr>
        <p:txBody>
          <a:bodyPr/>
          <a:lstStyle>
            <a:lvl1pPr>
              <a:defRPr sz="2800"/>
            </a:lvl1pPr>
            <a:lvl2pPr>
              <a:buFont typeface="Wingdings" panose="05000000000000000000" pitchFamily="2" charset="2"/>
              <a:buChar char="§"/>
              <a:defRPr sz="2400"/>
            </a:lvl2pPr>
            <a:lvl3pPr>
              <a:buFont typeface="Courier New" panose="02070309020205020404" pitchFamily="49" charset="0"/>
              <a:buChar char="o"/>
              <a:defRPr sz="2000"/>
            </a:lvl3pPr>
            <a:lvl4pPr>
              <a:buFont typeface="Wingdings" panose="05000000000000000000" pitchFamily="2" charset="2"/>
              <a:buChar char="Ø"/>
              <a:defRPr sz="1800"/>
            </a:lvl4pPr>
            <a:lvl5pPr>
              <a:buFont typeface="Wingdings" panose="05000000000000000000" pitchFamily="2" charset="2"/>
              <a:buChar char="v"/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0F156E1B-AC88-4884-BE92-AA20205EB88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2715705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238693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238693" y="1421942"/>
            <a:ext cx="5322465" cy="4554996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5852248" y="817104"/>
            <a:ext cx="5322465" cy="604838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单击此处编辑标题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5852247" y="1445431"/>
            <a:ext cx="5322465" cy="4531507"/>
          </a:xfrm>
        </p:spPr>
        <p:txBody>
          <a:bodyPr/>
          <a:lstStyle>
            <a:lvl1pPr>
              <a:defRPr sz="2400"/>
            </a:lvl1pPr>
            <a:lvl2pPr>
              <a:buFont typeface="Wingdings" panose="05000000000000000000" pitchFamily="2" charset="2"/>
              <a:buChar char="§"/>
              <a:defRPr sz="2000"/>
            </a:lvl2pPr>
            <a:lvl3pPr>
              <a:buFont typeface="Courier New" panose="02070309020205020404" pitchFamily="49" charset="0"/>
              <a:buChar char="o"/>
              <a:defRPr sz="1800"/>
            </a:lvl3pPr>
            <a:lvl4pPr>
              <a:buFont typeface="Wingdings" panose="05000000000000000000" pitchFamily="2" charset="2"/>
              <a:buChar char="Ø"/>
              <a:defRPr sz="1600"/>
            </a:lvl4pPr>
            <a:lvl5pPr>
              <a:buFont typeface="Wingdings" panose="05000000000000000000" pitchFamily="2" charset="2"/>
              <a:buChar char="v"/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单击此处编辑第一级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10" name="标题 1">
            <a:extLst>
              <a:ext uri="{FF2B5EF4-FFF2-40B4-BE49-F238E27FC236}">
                <a16:creationId xmlns:a16="http://schemas.microsoft.com/office/drawing/2014/main" id="{8D4EDBF5-6F8C-4FAC-BC18-6E542539238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117512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1">
            <a:extLst>
              <a:ext uri="{FF2B5EF4-FFF2-40B4-BE49-F238E27FC236}">
                <a16:creationId xmlns:a16="http://schemas.microsoft.com/office/drawing/2014/main" id="{AA78BB4B-77D7-4A41-981E-2A344BA70D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582902" y="1"/>
            <a:ext cx="7620697" cy="575791"/>
          </a:xfrm>
        </p:spPr>
        <p:txBody>
          <a:bodyPr/>
          <a:lstStyle>
            <a:lvl1pPr algn="l">
              <a:defRPr sz="3500"/>
            </a:lvl1pPr>
          </a:lstStyle>
          <a:p>
            <a:r>
              <a:rPr lang="zh-CN" altLang="en-US" noProof="1"/>
              <a:t>单击此处编辑标题</a:t>
            </a:r>
          </a:p>
        </p:txBody>
      </p:sp>
    </p:spTree>
    <p:extLst>
      <p:ext uri="{BB962C8B-B14F-4D97-AF65-F5344CB8AC3E}">
        <p14:creationId xmlns:p14="http://schemas.microsoft.com/office/powerpoint/2010/main" val="39579737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ACAE21F1-3170-4CCB-80A7-0AF83BEF1943}"/>
              </a:ext>
            </a:extLst>
          </p:cNvPr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576025" y="260350"/>
            <a:ext cx="10368439" cy="107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15075B69-33E2-4489-91E7-618776C252AB}"/>
              </a:ext>
            </a:extLst>
          </p:cNvPr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76025" y="1511301"/>
            <a:ext cx="10368439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D9A3D787-207B-4DE8-B4B5-CF18BF5A3AC6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76024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B38319C-8871-4516-96A7-40ED012F1670}" type="datetime1">
              <a:rPr lang="zh-CN" altLang="en-US" smtClean="0"/>
              <a:t>2021/3/8</a:t>
            </a:fld>
            <a:endParaRPr lang="en-US" altLang="zh-CN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44D0794-7156-444D-A943-EA83D8FF55A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936167" y="5900738"/>
            <a:ext cx="3648155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755F2B40-7908-4D43-ADF1-64423722CD12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56350" y="5900738"/>
            <a:ext cx="2688114" cy="44926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E876FB50-4034-4324-B57D-6354A6AE926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3B865D98-FB9A-48B2-B11A-C2DF9014E23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0" y="9342"/>
            <a:ext cx="11520488" cy="6461491"/>
          </a:xfrm>
          <a:prstGeom prst="rect">
            <a:avLst/>
          </a:prstGeom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A6376FA1-683B-4995-89D9-85ED5784CE23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515485" y="6124159"/>
            <a:ext cx="2688114" cy="338553"/>
          </a:xfrm>
          <a:prstGeom prst="rect">
            <a:avLst/>
          </a:prstGeom>
          <a:ln/>
        </p:spPr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b="1" kern="120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r">
              <a:defRPr/>
            </a:pPr>
            <a:fld id="{2A66B6E2-A1B1-4197-978D-C7DE4996A83E}" type="slidenum">
              <a:rPr lang="zh-CN" altLang="en-US" sz="1600" smtClean="0">
                <a:latin typeface="+mn-lt"/>
              </a:rPr>
              <a:pPr algn="r">
                <a:defRPr/>
              </a:pPr>
              <a:t>‹#›</a:t>
            </a:fld>
            <a:endParaRPr lang="en-US" altLang="zh-CN" dirty="0">
              <a:latin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03D666B3-B693-4513-B5DB-4AD8E06ABEB4}"/>
              </a:ext>
            </a:extLst>
          </p:cNvPr>
          <p:cNvSpPr txBox="1"/>
          <p:nvPr userDrawn="1"/>
        </p:nvSpPr>
        <p:spPr>
          <a:xfrm>
            <a:off x="325958" y="6125369"/>
            <a:ext cx="154585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altLang="zh-CN" sz="1600" b="1" kern="1200" dirty="0">
                <a:solidFill>
                  <a:schemeClr val="bg1"/>
                </a:solidFill>
                <a:latin typeface="+mn-lt"/>
                <a:ea typeface="宋体" panose="02010600030101010101" pitchFamily="2" charset="-122"/>
                <a:cs typeface="+mn-cs"/>
              </a:rPr>
              <a:t>2021/3/8</a:t>
            </a:r>
            <a:endParaRPr lang="zh-CN" altLang="en-US" sz="1600" b="1" kern="1200" dirty="0">
              <a:solidFill>
                <a:schemeClr val="bg1"/>
              </a:solidFill>
              <a:latin typeface="+mn-lt"/>
              <a:ea typeface="宋体" panose="02010600030101010101" pitchFamily="2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499" userDrawn="1">
          <p15:clr>
            <a:srgbClr val="F26B43"/>
          </p15:clr>
        </p15:guide>
        <p15:guide id="2" pos="142" userDrawn="1">
          <p15:clr>
            <a:srgbClr val="F26B43"/>
          </p15:clr>
        </p15:guide>
        <p15:guide id="3" orient="horz" pos="3765" userDrawn="1">
          <p15:clr>
            <a:srgbClr val="F26B43"/>
          </p15:clr>
        </p15:guide>
        <p15:guide id="4" pos="7058" userDrawn="1">
          <p15:clr>
            <a:srgbClr val="F26B43"/>
          </p15:clr>
        </p15:guide>
        <p15:guide id="5" pos="2256" userDrawn="1">
          <p15:clr>
            <a:srgbClr val="F26B43"/>
          </p15:clr>
        </p15:guide>
        <p15:guide id="6" orient="horz" pos="36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合肥工业大学引进人才</a:t>
            </a:r>
            <a:br>
              <a:rPr lang="en-US" altLang="zh-CN" dirty="0">
                <a:solidFill>
                  <a:schemeClr val="tx1"/>
                </a:solidFill>
                <a:latin typeface="黑体" panose="02010609060101010101" pitchFamily="49" charset="-122"/>
              </a:rPr>
            </a:br>
            <a:r>
              <a:rPr lang="zh-CN" altLang="en-US" dirty="0">
                <a:solidFill>
                  <a:schemeClr val="tx1"/>
                </a:solidFill>
                <a:latin typeface="黑体" panose="02010609060101010101" pitchFamily="49" charset="-122"/>
              </a:rPr>
              <a:t>聘期工作考核汇报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zh-CN" altLang="en-US" sz="2800" dirty="0">
                <a:latin typeface="+mj-ea"/>
                <a:ea typeface="+mj-ea"/>
              </a:rPr>
              <a:t>汇报人：</a:t>
            </a:r>
            <a:r>
              <a:rPr lang="en-US" altLang="zh-CN" sz="2800" dirty="0">
                <a:latin typeface="+mj-ea"/>
                <a:ea typeface="+mj-ea"/>
              </a:rPr>
              <a:t>XXX</a:t>
            </a:r>
          </a:p>
          <a:p>
            <a:r>
              <a:rPr lang="zh-CN" altLang="en-US" sz="2000" dirty="0">
                <a:latin typeface="+mj-ea"/>
                <a:ea typeface="+mj-ea"/>
              </a:rPr>
              <a:t>汇报人所在学院及职务、头衔等</a:t>
            </a:r>
            <a:endParaRPr lang="en-US" altLang="zh-CN" sz="2000" dirty="0">
              <a:latin typeface="+mj-ea"/>
              <a:ea typeface="+mj-ea"/>
            </a:endParaRPr>
          </a:p>
          <a:p>
            <a:r>
              <a:rPr lang="en-US" altLang="zh-CN" sz="2000" dirty="0">
                <a:latin typeface="+mj-ea"/>
                <a:ea typeface="+mj-ea"/>
              </a:rPr>
              <a:t>2021</a:t>
            </a:r>
            <a:r>
              <a:rPr lang="zh-CN" altLang="en-US" sz="2000" dirty="0">
                <a:latin typeface="+mj-ea"/>
                <a:ea typeface="+mj-ea"/>
              </a:rPr>
              <a:t>年</a:t>
            </a:r>
            <a:r>
              <a:rPr lang="en-US" altLang="zh-CN" sz="2000" dirty="0">
                <a:latin typeface="+mj-ea"/>
                <a:ea typeface="+mj-ea"/>
              </a:rPr>
              <a:t>3</a:t>
            </a:r>
            <a:r>
              <a:rPr lang="zh-CN" altLang="en-US" sz="2000" dirty="0">
                <a:latin typeface="+mj-ea"/>
                <a:ea typeface="+mj-ea"/>
              </a:rPr>
              <a:t>月</a:t>
            </a:r>
            <a:r>
              <a:rPr lang="en-US" altLang="zh-CN" sz="2000" dirty="0">
                <a:latin typeface="+mj-ea"/>
                <a:ea typeface="+mj-ea"/>
              </a:rPr>
              <a:t>XX</a:t>
            </a:r>
            <a:r>
              <a:rPr lang="zh-CN" altLang="en-US" sz="2000" dirty="0">
                <a:latin typeface="+mj-ea"/>
                <a:ea typeface="+mj-ea"/>
              </a:rPr>
              <a:t>日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 科研项目（以我校为依托单位，到账共计</a:t>
            </a:r>
            <a:r>
              <a:rPr lang="en-US" altLang="zh-CN" sz="2400" b="1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  <a:r>
              <a:rPr lang="zh-CN" altLang="en-US" sz="2400" b="1" dirty="0">
                <a:solidFill>
                  <a:srgbClr val="000000"/>
                </a:solidFill>
                <a:latin typeface="SimHei"/>
                <a:ea typeface="SimHei"/>
              </a:rPr>
              <a:t>万元）</a:t>
            </a:r>
            <a:endParaRPr lang="en-US" altLang="zh-CN" sz="24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buFont typeface="Arial" panose="020B0604020202020204" pitchFamily="34" charset="0"/>
              <a:buChar char="•"/>
            </a:pP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项目类别：项目名称</a:t>
            </a:r>
            <a:endParaRPr lang="en-US" altLang="zh-CN" sz="2000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914400" lvl="2" indent="0">
              <a:buNone/>
            </a:pPr>
            <a:r>
              <a:rPr lang="en-US" altLang="zh-CN" sz="2000" b="1" dirty="0">
                <a:solidFill>
                  <a:srgbClr val="000000"/>
                </a:solidFill>
                <a:latin typeface="SimHei"/>
                <a:ea typeface="SimHei"/>
              </a:rPr>
              <a:t>  </a:t>
            </a:r>
            <a:r>
              <a:rPr lang="zh-CN" altLang="en-US" sz="2000" b="1" dirty="0">
                <a:solidFill>
                  <a:srgbClr val="000000"/>
                </a:solidFill>
                <a:latin typeface="SimHei"/>
                <a:ea typeface="SimHei"/>
              </a:rPr>
              <a:t>担任角色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，批准号，总经费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万元，时间范围，已到账经费</a:t>
            </a:r>
            <a:r>
              <a:rPr lang="en-US" altLang="zh-CN" sz="2000" dirty="0">
                <a:solidFill>
                  <a:srgbClr val="000000"/>
                </a:solidFill>
                <a:latin typeface="SimHei"/>
                <a:ea typeface="SimHei"/>
              </a:rPr>
              <a:t>XX</a:t>
            </a:r>
            <a:r>
              <a:rPr lang="zh-CN" altLang="en-US" sz="2000" dirty="0">
                <a:solidFill>
                  <a:srgbClr val="000000"/>
                </a:solidFill>
                <a:latin typeface="SimHei"/>
                <a:ea typeface="SimHei"/>
              </a:rPr>
              <a:t>万元。</a:t>
            </a:r>
            <a:endParaRPr lang="en-US" altLang="zh-CN" sz="2000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150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可插入“我的项目”截图或其他项目截图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87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39509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已发表论文（以我校为第一单位）：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2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271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已投稿论文：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待投稿论文：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57AFAB51-8B75-436E-9FE0-B1C50E1145C1}"/>
              </a:ext>
            </a:extLst>
          </p:cNvPr>
          <p:cNvSpPr/>
          <p:nvPr/>
        </p:nvSpPr>
        <p:spPr>
          <a:xfrm>
            <a:off x="647676" y="862948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6" name="图形 5" descr="复选标记">
            <a:extLst>
              <a:ext uri="{FF2B5EF4-FFF2-40B4-BE49-F238E27FC236}">
                <a16:creationId xmlns:a16="http://schemas.microsoft.com/office/drawing/2014/main" id="{A93877C0-5DB0-4208-983B-F68CBF311B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47676" y="749487"/>
            <a:ext cx="687479" cy="6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1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C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C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05554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4.1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对外交流学术合作等情况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可按学校、交流学者名字列举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学术会议列举等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</p:spTree>
    <p:extLst>
      <p:ext uri="{BB962C8B-B14F-4D97-AF65-F5344CB8AC3E}">
        <p14:creationId xmlns:p14="http://schemas.microsoft.com/office/powerpoint/2010/main" val="25963720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4.2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完成单位其他工作情况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</p:spTree>
    <p:extLst>
      <p:ext uri="{BB962C8B-B14F-4D97-AF65-F5344CB8AC3E}">
        <p14:creationId xmlns:p14="http://schemas.microsoft.com/office/powerpoint/2010/main" val="22256171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4.3 </a:t>
            </a: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获奖及荣誉情况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857250" lvl="1" indent="-457200"/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奖项及证书照片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</p:spTree>
    <p:extLst>
      <p:ext uri="{BB962C8B-B14F-4D97-AF65-F5344CB8AC3E}">
        <p14:creationId xmlns:p14="http://schemas.microsoft.com/office/powerpoint/2010/main" val="1989387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二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科研项目情况</a:t>
            </a:r>
          </a:p>
          <a:p>
            <a:pPr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三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latin typeface="黑体"/>
                <a:ea typeface="黑体"/>
              </a:rPr>
              <a:t>四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zh-CN" sz="2800" dirty="0">
                <a:latin typeface="黑体"/>
                <a:ea typeface="黑体"/>
              </a:rPr>
              <a:t>其他工作及获奖情况</a:t>
            </a:r>
            <a:endParaRPr lang="en-US" altLang="zh-CN" sz="2800" dirty="0"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10140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7"/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600" b="1" i="0" u="none" strike="noStrike" kern="0" cap="all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个人简介</a:t>
            </a:r>
          </a:p>
        </p:txBody>
      </p:sp>
      <p:sp>
        <p:nvSpPr>
          <p:cNvPr id="5" name="文本占位符 8"/>
          <p:cNvSpPr txBox="1">
            <a:spLocks/>
          </p:cNvSpPr>
          <p:nvPr/>
        </p:nvSpPr>
        <p:spPr bwMode="auto">
          <a:xfrm>
            <a:off x="934040" y="1668451"/>
            <a:ext cx="9792415" cy="364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教育经历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tabLst/>
              <a:defRPr/>
            </a:pP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黑体"/>
                <a:ea typeface="黑体"/>
                <a:cs typeface="+mn-cs"/>
              </a:rPr>
              <a:t>工作经历</a:t>
            </a:r>
            <a:endParaRPr kumimoji="0" lang="en-US" altLang="zh-CN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黑体"/>
              <a:ea typeface="黑体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2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教学方面：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</p:spTree>
    <p:extLst>
      <p:ext uri="{BB962C8B-B14F-4D97-AF65-F5344CB8AC3E}">
        <p14:creationId xmlns:p14="http://schemas.microsoft.com/office/powerpoint/2010/main" val="38650614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9581A90D-4306-4079-B05C-2238B21AEF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5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  <a:endParaRPr lang="zh-CN" altLang="en-US" dirty="0"/>
          </a:p>
        </p:txBody>
      </p:sp>
      <p:sp>
        <p:nvSpPr>
          <p:cNvPr id="5" name="内容占位符 4">
            <a:extLst>
              <a:ext uri="{FF2B5EF4-FFF2-40B4-BE49-F238E27FC236}">
                <a16:creationId xmlns:a16="http://schemas.microsoft.com/office/drawing/2014/main" id="{987D8D23-45E1-45B3-9735-9178BC54DC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677" y="1079846"/>
            <a:ext cx="10369152" cy="453650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科研方面：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>
              <a:lnSpc>
                <a:spcPct val="150000"/>
              </a:lnSpc>
            </a:pP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</a:t>
            </a:r>
          </a:p>
          <a:p>
            <a:pPr marL="0" indent="0">
              <a:buNone/>
            </a:pP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</p:txBody>
      </p:sp>
    </p:spTree>
    <p:extLst>
      <p:ext uri="{BB962C8B-B14F-4D97-AF65-F5344CB8AC3E}">
        <p14:creationId xmlns:p14="http://schemas.microsoft.com/office/powerpoint/2010/main" val="13435089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85C5709-057E-4178-8289-7221629F8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dirty="0"/>
              <a:t>聘期工作任务完成情况对照一览表</a:t>
            </a: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id="{9EE742D2-DD95-44CA-97D3-55C7799946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2404624"/>
              </p:ext>
            </p:extLst>
          </p:nvPr>
        </p:nvGraphicFramePr>
        <p:xfrm>
          <a:off x="1079724" y="1007839"/>
          <a:ext cx="9361040" cy="45365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96855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4392488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756084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聘期任务工作及预期目标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完成情况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论文：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项目：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教学：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团队：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756084">
                <a:tc>
                  <a:txBody>
                    <a:bodyPr/>
                    <a:lstStyle/>
                    <a:p>
                      <a:pPr algn="l"/>
                      <a:r>
                        <a:rPr lang="zh-CN" altLang="en-US" dirty="0">
                          <a:solidFill>
                            <a:srgbClr val="C00000"/>
                          </a:solidFill>
                          <a:latin typeface="+mj-ea"/>
                          <a:ea typeface="+mj-ea"/>
                        </a:rPr>
                        <a:t>交流：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</a:tbl>
          </a:graphicData>
        </a:graphic>
      </p:graphicFrame>
      <p:pic>
        <p:nvPicPr>
          <p:cNvPr id="8" name="图形 7" descr="复选标记">
            <a:extLst>
              <a:ext uri="{FF2B5EF4-FFF2-40B4-BE49-F238E27FC236}">
                <a16:creationId xmlns:a16="http://schemas.microsoft.com/office/drawing/2014/main" id="{5EB88E94-2DA9-4EFB-8AE6-0D88D2CA8F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1832528"/>
            <a:ext cx="687479" cy="687479"/>
          </a:xfrm>
          <a:prstGeom prst="rect">
            <a:avLst/>
          </a:prstGeom>
        </p:spPr>
      </p:pic>
      <p:pic>
        <p:nvPicPr>
          <p:cNvPr id="9" name="图形 8" descr="复选标记">
            <a:extLst>
              <a:ext uri="{FF2B5EF4-FFF2-40B4-BE49-F238E27FC236}">
                <a16:creationId xmlns:a16="http://schemas.microsoft.com/office/drawing/2014/main" id="{C2B9EFBB-BDE6-4101-92A5-9BE361B2E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2624616"/>
            <a:ext cx="687479" cy="687479"/>
          </a:xfrm>
          <a:prstGeom prst="rect">
            <a:avLst/>
          </a:prstGeom>
        </p:spPr>
      </p:pic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D9C10107-7856-4404-8994-EEFD26DC7F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3344696"/>
            <a:ext cx="687479" cy="687479"/>
          </a:xfrm>
          <a:prstGeom prst="rect">
            <a:avLst/>
          </a:prstGeom>
        </p:spPr>
      </p:pic>
      <p:pic>
        <p:nvPicPr>
          <p:cNvPr id="11" name="图形 10" descr="复选标记">
            <a:extLst>
              <a:ext uri="{FF2B5EF4-FFF2-40B4-BE49-F238E27FC236}">
                <a16:creationId xmlns:a16="http://schemas.microsoft.com/office/drawing/2014/main" id="{4FD53828-387B-492F-844D-95D73923D1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136784"/>
            <a:ext cx="687479" cy="687479"/>
          </a:xfrm>
          <a:prstGeom prst="rect">
            <a:avLst/>
          </a:prstGeom>
        </p:spPr>
      </p:pic>
      <p:pic>
        <p:nvPicPr>
          <p:cNvPr id="12" name="图形 11" descr="复选标记">
            <a:extLst>
              <a:ext uri="{FF2B5EF4-FFF2-40B4-BE49-F238E27FC236}">
                <a16:creationId xmlns:a16="http://schemas.microsoft.com/office/drawing/2014/main" id="{5911EA56-A25D-436A-80FB-E076939A3D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68756" y="4856864"/>
            <a:ext cx="687479" cy="6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788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>
            <a:extLst>
              <a:ext uri="{FF2B5EF4-FFF2-40B4-BE49-F238E27FC236}">
                <a16:creationId xmlns:a16="http://schemas.microsoft.com/office/drawing/2014/main" id="{B0A21F72-6165-488B-93AB-4967D14954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85B24C33-B54B-49C3-983C-C0EF28B90C3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02256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标题 7"/>
          <p:cNvSpPr>
            <a:spLocks noGrp="1"/>
          </p:cNvSpPr>
          <p:nvPr>
            <p:ph type="title"/>
          </p:nvPr>
        </p:nvSpPr>
        <p:spPr>
          <a:xfrm>
            <a:off x="934107" y="738179"/>
            <a:ext cx="9792415" cy="930272"/>
          </a:xfrm>
        </p:spPr>
        <p:txBody>
          <a:bodyPr anchor="ctr"/>
          <a:lstStyle/>
          <a:p>
            <a:pPr algn="ctr"/>
            <a:r>
              <a:rPr lang="zh-CN" altLang="en-US" sz="3600" dirty="0">
                <a:latin typeface="黑体" panose="02010609060101010101" pitchFamily="49" charset="-122"/>
              </a:rPr>
              <a:t>汇报内容提要</a:t>
            </a:r>
            <a:endParaRPr lang="zh-CN" altLang="en-US" sz="3600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一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课程教学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endParaRPr lang="zh-CN" altLang="en-US" dirty="0"/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E20C9D6-A9C6-468D-95FD-8F430DAB47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865586"/>
              </p:ext>
            </p:extLst>
          </p:nvPr>
        </p:nvGraphicFramePr>
        <p:xfrm>
          <a:off x="1223740" y="1583903"/>
          <a:ext cx="9505056" cy="410410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888432">
                  <a:extLst>
                    <a:ext uri="{9D8B030D-6E8A-4147-A177-3AD203B41FA5}">
                      <a16:colId xmlns:a16="http://schemas.microsoft.com/office/drawing/2014/main" val="3526866602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2527987239"/>
                    </a:ext>
                  </a:extLst>
                </a:gridCol>
                <a:gridCol w="3096344">
                  <a:extLst>
                    <a:ext uri="{9D8B030D-6E8A-4147-A177-3AD203B41FA5}">
                      <a16:colId xmlns:a16="http://schemas.microsoft.com/office/drawing/2014/main" val="386246964"/>
                    </a:ext>
                  </a:extLst>
                </a:gridCol>
              </a:tblGrid>
              <a:tr h="5130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>
                          <a:latin typeface="+mj-ea"/>
                          <a:ea typeface="+mj-ea"/>
                        </a:rPr>
                        <a:t>课程（实习实训、毕业设计）名称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授课对象（年级、人数）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600" b="1" kern="1200" dirty="0">
                          <a:solidFill>
                            <a:schemeClr val="lt1"/>
                          </a:solidFill>
                          <a:latin typeface="+mj-ea"/>
                          <a:ea typeface="+mj-ea"/>
                          <a:cs typeface="+mn-cs"/>
                        </a:rPr>
                        <a:t>本人承担工作量</a:t>
                      </a:r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95424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84215168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12592844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1386905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8964756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94938673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81573210"/>
                  </a:ext>
                </a:extLst>
              </a:tr>
              <a:tr h="513013"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02340697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3582903" y="0"/>
            <a:ext cx="7463754" cy="575793"/>
          </a:xfrm>
        </p:spPr>
        <p:txBody>
          <a:bodyPr anchor="t"/>
          <a:lstStyle/>
          <a:p>
            <a:pPr lvl="0"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br>
              <a:rPr lang="zh-CN" altLang="en-US" sz="3600" dirty="0">
                <a:solidFill>
                  <a:srgbClr val="FF0000"/>
                </a:solidFill>
                <a:latin typeface="黑体"/>
                <a:ea typeface="黑体"/>
              </a:rPr>
            </a:b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b="1" dirty="0">
                <a:latin typeface="+mj-ea"/>
                <a:ea typeface="+mj-ea"/>
                <a:cs typeface="Times New Roman" panose="02020603050405020304" pitchFamily="18" charset="0"/>
              </a:rPr>
              <a:t>1. </a:t>
            </a:r>
            <a:r>
              <a:rPr lang="zh-CN" altLang="en-US" b="1" dirty="0">
                <a:latin typeface="+mj-ea"/>
                <a:ea typeface="+mj-ea"/>
              </a:rPr>
              <a:t>课程教学</a:t>
            </a:r>
            <a:endParaRPr lang="en-US" altLang="zh-CN" b="1" dirty="0">
              <a:latin typeface="+mj-ea"/>
              <a:ea typeface="+mj-ea"/>
            </a:endParaRPr>
          </a:p>
          <a:p>
            <a:pPr marL="0" indent="0">
              <a:buNone/>
            </a:pPr>
            <a:r>
              <a:rPr lang="zh-CN" altLang="en-US" dirty="0">
                <a:latin typeface="+mj-ea"/>
                <a:ea typeface="+mj-ea"/>
              </a:rPr>
              <a:t> 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endParaRPr lang="zh-CN" altLang="en-US" dirty="0"/>
          </a:p>
        </p:txBody>
      </p:sp>
      <p:graphicFrame>
        <p:nvGraphicFramePr>
          <p:cNvPr id="2" name="表格 1">
            <a:extLst>
              <a:ext uri="{FF2B5EF4-FFF2-40B4-BE49-F238E27FC236}">
                <a16:creationId xmlns:a16="http://schemas.microsoft.com/office/drawing/2014/main" id="{0A86C506-A9AA-47B1-9C54-C03F2CDCD3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042009"/>
              </p:ext>
            </p:extLst>
          </p:nvPr>
        </p:nvGraphicFramePr>
        <p:xfrm>
          <a:off x="1655788" y="2087959"/>
          <a:ext cx="8928992" cy="40356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>
                  <a:extLst>
                    <a:ext uri="{9D8B030D-6E8A-4147-A177-3AD203B41FA5}">
                      <a16:colId xmlns:a16="http://schemas.microsoft.com/office/drawing/2014/main" val="2846802325"/>
                    </a:ext>
                  </a:extLst>
                </a:gridCol>
                <a:gridCol w="3384376">
                  <a:extLst>
                    <a:ext uri="{9D8B030D-6E8A-4147-A177-3AD203B41FA5}">
                      <a16:colId xmlns:a16="http://schemas.microsoft.com/office/drawing/2014/main" val="455001284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2924163905"/>
                    </a:ext>
                  </a:extLst>
                </a:gridCol>
                <a:gridCol w="2232248">
                  <a:extLst>
                    <a:ext uri="{9D8B030D-6E8A-4147-A177-3AD203B41FA5}">
                      <a16:colId xmlns:a16="http://schemas.microsoft.com/office/drawing/2014/main" val="3647704118"/>
                    </a:ext>
                  </a:extLst>
                </a:gridCol>
              </a:tblGrid>
              <a:tr h="53648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年度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承担课程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课堂教学学时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>
                          <a:solidFill>
                            <a:schemeClr val="tx1"/>
                          </a:solidFill>
                          <a:latin typeface="+mj-ea"/>
                          <a:ea typeface="+mj-ea"/>
                        </a:rPr>
                        <a:t>教学工作量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21538977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3919611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56775804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84242896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626979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9507370"/>
                  </a:ext>
                </a:extLst>
              </a:tr>
              <a:tr h="583189"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solidFill>
                          <a:schemeClr val="tx1"/>
                        </a:solidFill>
                        <a:latin typeface="+mj-ea"/>
                        <a:ea typeface="+mj-ea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3154716"/>
                  </a:ext>
                </a:extLst>
              </a:tr>
            </a:tbl>
          </a:graphicData>
        </a:graphic>
      </p:graphicFrame>
      <p:sp>
        <p:nvSpPr>
          <p:cNvPr id="7" name="矩形: 圆角 6">
            <a:extLst>
              <a:ext uri="{FF2B5EF4-FFF2-40B4-BE49-F238E27FC236}">
                <a16:creationId xmlns:a16="http://schemas.microsoft.com/office/drawing/2014/main" id="{B595CBBF-D86B-4F56-8F43-2BEABB1C3AFC}"/>
              </a:ext>
            </a:extLst>
          </p:cNvPr>
          <p:cNvSpPr/>
          <p:nvPr/>
        </p:nvSpPr>
        <p:spPr>
          <a:xfrm>
            <a:off x="647676" y="1483385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0" name="图形 9" descr="复选标记">
            <a:extLst>
              <a:ext uri="{FF2B5EF4-FFF2-40B4-BE49-F238E27FC236}">
                <a16:creationId xmlns:a16="http://schemas.microsoft.com/office/drawing/2014/main" id="{80049326-A0A9-4662-B226-D9E689C90C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7676" y="1400480"/>
            <a:ext cx="687479" cy="6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9423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F266941-BAA1-4C17-8648-38796CE773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chemeClr val="tx1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chemeClr val="tx1"/>
                </a:solidFill>
                <a:latin typeface="黑体"/>
                <a:ea typeface="黑体"/>
              </a:rPr>
              <a:t>人才培养情况</a:t>
            </a:r>
            <a:endParaRPr lang="zh-CN" altLang="en-US" sz="2800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6602095-AEC5-48F3-99DD-485EBC2663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+mj-ea"/>
                <a:ea typeface="+mj-ea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+mj-ea"/>
                <a:ea typeface="+mj-ea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latin typeface="+mj-ea"/>
                <a:ea typeface="+mj-ea"/>
              </a:rPr>
              <a:t>     聘期工作任务：</a:t>
            </a:r>
            <a:r>
              <a:rPr lang="en-US" altLang="zh-CN" dirty="0">
                <a:latin typeface="+mj-ea"/>
                <a:ea typeface="+mj-ea"/>
              </a:rPr>
              <a:t>XXXX</a:t>
            </a:r>
          </a:p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人才培养：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硕士研究生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</a:rPr>
              <a:t>5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人：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0010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400050" lvl="1" indent="0">
              <a:lnSpc>
                <a:spcPct val="150000"/>
              </a:lnSpc>
              <a:buNone/>
            </a:pP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博士研究生</a:t>
            </a:r>
            <a:r>
              <a:rPr lang="en-US" altLang="zh-CN" sz="2400" dirty="0">
                <a:solidFill>
                  <a:srgbClr val="000000"/>
                </a:solidFill>
                <a:latin typeface="+mj-ea"/>
                <a:ea typeface="+mj-ea"/>
              </a:rPr>
              <a:t>X</a:t>
            </a:r>
            <a:r>
              <a:rPr lang="zh-CN" altLang="en-US" sz="2400" dirty="0">
                <a:solidFill>
                  <a:srgbClr val="000000"/>
                </a:solidFill>
                <a:latin typeface="+mj-ea"/>
                <a:ea typeface="+mj-ea"/>
              </a:rPr>
              <a:t>人：</a:t>
            </a:r>
            <a:endParaRPr lang="en-US" altLang="zh-CN" sz="240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857250" lvl="2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+mj-ea"/>
                <a:ea typeface="+mj-ea"/>
              </a:rPr>
              <a:t>具体情况</a:t>
            </a:r>
            <a:endParaRPr lang="en-US" altLang="zh-CN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6" name="矩形: 圆角 5">
            <a:extLst>
              <a:ext uri="{FF2B5EF4-FFF2-40B4-BE49-F238E27FC236}">
                <a16:creationId xmlns:a16="http://schemas.microsoft.com/office/drawing/2014/main" id="{1FBF8A67-0D9A-4CB2-8E37-D17B29696E1C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736355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1F10C8-26B5-480F-8A48-244DCB66E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433926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893D813-6137-49A3-8752-124F225769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150000"/>
              </a:lnSpc>
              <a:buNone/>
            </a:pPr>
            <a:r>
              <a:rPr lang="en-US" altLang="zh-CN" b="1" dirty="0">
                <a:solidFill>
                  <a:srgbClr val="000000"/>
                </a:solidFill>
                <a:latin typeface="SimHei"/>
                <a:ea typeface="SimHei"/>
                <a:cs typeface="Times New Roman" panose="02020603050405020304" pitchFamily="18" charset="0"/>
              </a:rPr>
              <a:t>2. </a:t>
            </a:r>
            <a:r>
              <a:rPr lang="zh-CN" altLang="en-US" b="1" dirty="0">
                <a:solidFill>
                  <a:srgbClr val="000000"/>
                </a:solidFill>
                <a:latin typeface="SimHei"/>
                <a:ea typeface="SimHei"/>
              </a:rPr>
              <a:t>人才培养及团队平台建设</a:t>
            </a:r>
            <a:endParaRPr lang="en-US" altLang="zh-CN" b="1" dirty="0">
              <a:solidFill>
                <a:srgbClr val="000000"/>
              </a:solidFill>
              <a:latin typeface="SimHei"/>
              <a:ea typeface="SimHei"/>
            </a:endParaRPr>
          </a:p>
          <a:p>
            <a:pPr marL="0" lvl="0" indent="0">
              <a:lnSpc>
                <a:spcPct val="150000"/>
              </a:lnSpc>
              <a:buNone/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     聘期工作任务：</a:t>
            </a:r>
            <a:r>
              <a:rPr lang="en-US" altLang="zh-CN" dirty="0">
                <a:solidFill>
                  <a:srgbClr val="000000"/>
                </a:solidFill>
                <a:latin typeface="SimHei"/>
                <a:ea typeface="SimHei"/>
              </a:rPr>
              <a:t>XXXX</a:t>
            </a:r>
          </a:p>
          <a:p>
            <a:pPr lvl="0">
              <a:lnSpc>
                <a:spcPct val="150000"/>
              </a:lnSpc>
            </a:pPr>
            <a:r>
              <a:rPr lang="zh-CN" altLang="en-US" dirty="0">
                <a:solidFill>
                  <a:srgbClr val="000000"/>
                </a:solidFill>
                <a:latin typeface="SimHei"/>
                <a:ea typeface="SimHei"/>
              </a:rPr>
              <a:t>团队平台建设：</a:t>
            </a:r>
            <a:endParaRPr lang="en-US" altLang="zh-CN" dirty="0">
              <a:solidFill>
                <a:srgbClr val="000000"/>
              </a:solidFill>
              <a:latin typeface="SimHei"/>
              <a:ea typeface="SimHei"/>
            </a:endParaRP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  <a:p>
            <a:pPr lvl="1"/>
            <a:r>
              <a:rPr lang="en-US" altLang="zh-CN" dirty="0"/>
              <a:t>XXX</a:t>
            </a: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8A076440-F9F4-48AE-AF8A-5A1FF5803C8D}"/>
              </a:ext>
            </a:extLst>
          </p:cNvPr>
          <p:cNvSpPr/>
          <p:nvPr/>
        </p:nvSpPr>
        <p:spPr>
          <a:xfrm>
            <a:off x="544855" y="1891942"/>
            <a:ext cx="576064" cy="460558"/>
          </a:xfrm>
          <a:prstGeom prst="roundRect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5" name="图形 4" descr="复选标记">
            <a:extLst>
              <a:ext uri="{FF2B5EF4-FFF2-40B4-BE49-F238E27FC236}">
                <a16:creationId xmlns:a16="http://schemas.microsoft.com/office/drawing/2014/main" id="{5344CBB7-80DA-40F4-B3BD-930D96A06F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4855" y="1778481"/>
            <a:ext cx="687479" cy="687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505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56ABA3-694E-4EC1-9BFC-423ADEE07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82903" y="1"/>
            <a:ext cx="7505934" cy="575791"/>
          </a:xfrm>
        </p:spPr>
        <p:txBody>
          <a:bodyPr/>
          <a:lstStyle/>
          <a:p>
            <a:pPr algn="r"/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一</a:t>
            </a:r>
            <a:r>
              <a:rPr lang="en-US" altLang="zh-CN" sz="2800" b="1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b="1" dirty="0">
                <a:solidFill>
                  <a:srgbClr val="000000"/>
                </a:solidFill>
                <a:latin typeface="黑体"/>
                <a:ea typeface="黑体"/>
              </a:rPr>
              <a:t>人才培养情况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1E5FE3F-5B63-46B1-A723-115B0D4C1C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zh-CN" altLang="en-US" dirty="0"/>
              <a:t>可适当插入平台建设图片</a:t>
            </a:r>
          </a:p>
        </p:txBody>
      </p:sp>
    </p:spTree>
    <p:extLst>
      <p:ext uri="{BB962C8B-B14F-4D97-AF65-F5344CB8AC3E}">
        <p14:creationId xmlns:p14="http://schemas.microsoft.com/office/powerpoint/2010/main" val="29060494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7">
            <a:extLst>
              <a:ext uri="{FF2B5EF4-FFF2-40B4-BE49-F238E27FC236}">
                <a16:creationId xmlns:a16="http://schemas.microsoft.com/office/drawing/2014/main" id="{D4FE4962-E6D1-4062-8789-6BF01297A217}"/>
              </a:ext>
            </a:extLst>
          </p:cNvPr>
          <p:cNvSpPr txBox="1">
            <a:spLocks/>
          </p:cNvSpPr>
          <p:nvPr/>
        </p:nvSpPr>
        <p:spPr bwMode="auto">
          <a:xfrm>
            <a:off x="934107" y="738179"/>
            <a:ext cx="9792415" cy="93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4000" b="1" cap="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3600" kern="0">
                <a:latin typeface="黑体" panose="02010609060101010101" pitchFamily="49" charset="-122"/>
              </a:rPr>
              <a:t>汇报内容提要</a:t>
            </a:r>
            <a:endParaRPr lang="zh-CN" altLang="en-US" sz="3600" kern="0" dirty="0"/>
          </a:p>
        </p:txBody>
      </p:sp>
      <p:sp>
        <p:nvSpPr>
          <p:cNvPr id="7" name="文本占位符 8">
            <a:extLst>
              <a:ext uri="{FF2B5EF4-FFF2-40B4-BE49-F238E27FC236}">
                <a16:creationId xmlns:a16="http://schemas.microsoft.com/office/drawing/2014/main" id="{CB3A59D2-D4B7-4C8C-8A9A-ECBEA733C94D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34040" y="1668451"/>
            <a:ext cx="9792415" cy="3643338"/>
          </a:xfrm>
        </p:spPr>
        <p:txBody>
          <a:bodyPr/>
          <a:lstStyle/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latin typeface="黑体"/>
                <a:ea typeface="黑体"/>
              </a:rPr>
              <a:t>一</a:t>
            </a:r>
            <a:r>
              <a:rPr lang="en-US" altLang="zh-CN" sz="2800" dirty="0">
                <a:latin typeface="黑体"/>
                <a:ea typeface="黑体"/>
              </a:rPr>
              <a:t>.</a:t>
            </a:r>
            <a:r>
              <a:rPr lang="zh-CN" altLang="en-US" sz="2800" dirty="0">
                <a:latin typeface="黑体"/>
                <a:ea typeface="黑体"/>
              </a:rPr>
              <a:t>人才培养情况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二</a:t>
            </a:r>
            <a:r>
              <a:rPr lang="en-US" altLang="zh-CN" sz="2800" dirty="0">
                <a:solidFill>
                  <a:srgbClr val="C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C00000"/>
                </a:solidFill>
                <a:latin typeface="黑体"/>
                <a:ea typeface="黑体"/>
              </a:rPr>
              <a:t>科研项目情况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三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论文著作</a:t>
            </a: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四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zh-CN" sz="2800" dirty="0">
                <a:solidFill>
                  <a:srgbClr val="000000"/>
                </a:solidFill>
                <a:latin typeface="黑体"/>
                <a:ea typeface="黑体"/>
              </a:rPr>
              <a:t>其他工作及获奖情况</a:t>
            </a:r>
            <a:endParaRPr lang="en-US" altLang="zh-CN" sz="2800" dirty="0">
              <a:solidFill>
                <a:srgbClr val="000000"/>
              </a:solidFill>
              <a:latin typeface="黑体"/>
              <a:ea typeface="黑体"/>
            </a:endParaRPr>
          </a:p>
          <a:p>
            <a:pPr lvl="0" algn="just" eaLnBrk="0" hangingPunct="0">
              <a:spcBef>
                <a:spcPts val="600"/>
              </a:spcBef>
              <a:spcAft>
                <a:spcPts val="1200"/>
              </a:spcAft>
              <a:buFontTx/>
              <a:buChar char="•"/>
            </a:pP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五</a:t>
            </a:r>
            <a:r>
              <a:rPr lang="en-US" altLang="zh-CN" sz="2800" dirty="0">
                <a:solidFill>
                  <a:srgbClr val="000000"/>
                </a:solidFill>
                <a:latin typeface="黑体"/>
                <a:ea typeface="黑体"/>
              </a:rPr>
              <a:t>.</a:t>
            </a:r>
            <a:r>
              <a:rPr lang="zh-CN" altLang="en-US" sz="2800" dirty="0">
                <a:solidFill>
                  <a:srgbClr val="000000"/>
                </a:solidFill>
                <a:latin typeface="黑体"/>
                <a:ea typeface="黑体"/>
              </a:rPr>
              <a:t>后续工作计划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00163066"/>
      </p:ext>
    </p:extLst>
  </p:cSld>
  <p:clrMapOvr>
    <a:masterClrMapping/>
  </p:clrMapOvr>
</p:sld>
</file>

<file path=ppt/theme/theme1.xml><?xml version="1.0" encoding="utf-8"?>
<a:theme xmlns:a="http://schemas.openxmlformats.org/drawingml/2006/main" name="hfut_slide_template_16：9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2">
      <a:majorFont>
        <a:latin typeface="Calibri head"/>
        <a:ea typeface="SimHei"/>
        <a:cs typeface=""/>
      </a:majorFont>
      <a:minorFont>
        <a:latin typeface="Calibri"/>
        <a:ea typeface="SimSun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hfut_slide_template_16b9" id="{39D44A36-8DF7-4D48-8841-50FC51381139}" vid="{5F38F6EE-5322-4B2F-B967-F0066ED4733F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hfut_slide_template_16：9</Template>
  <TotalTime>172</TotalTime>
  <Pages>0</Pages>
  <Words>575</Words>
  <Characters>0</Characters>
  <Application>Microsoft Office PowerPoint</Application>
  <DocSecurity>0</DocSecurity>
  <PresentationFormat>自定义</PresentationFormat>
  <Lines>0</Lines>
  <Paragraphs>117</Paragraphs>
  <Slides>23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4" baseType="lpstr">
      <vt:lpstr>Calibri head</vt:lpstr>
      <vt:lpstr>SimHei</vt:lpstr>
      <vt:lpstr>SimHei</vt:lpstr>
      <vt:lpstr>宋体</vt:lpstr>
      <vt:lpstr>宋体</vt:lpstr>
      <vt:lpstr>Arial</vt:lpstr>
      <vt:lpstr>Calibri</vt:lpstr>
      <vt:lpstr>Courier New</vt:lpstr>
      <vt:lpstr>Times New Roman</vt:lpstr>
      <vt:lpstr>Wingdings</vt:lpstr>
      <vt:lpstr>hfut_slide_template_16：9</vt:lpstr>
      <vt:lpstr>合肥工业大学引进人才 聘期工作考核汇报</vt:lpstr>
      <vt:lpstr>PowerPoint 演示文稿</vt:lpstr>
      <vt:lpstr>汇报内容提要</vt:lpstr>
      <vt:lpstr>一.人才培养情况 </vt:lpstr>
      <vt:lpstr>一.人才培养情况 </vt:lpstr>
      <vt:lpstr>一.人才培养情况</vt:lpstr>
      <vt:lpstr>一.人才培养情况</vt:lpstr>
      <vt:lpstr>一.人才培养情况</vt:lpstr>
      <vt:lpstr>PowerPoint 演示文稿</vt:lpstr>
      <vt:lpstr>二.科研项目情况</vt:lpstr>
      <vt:lpstr>二.科研项目情况</vt:lpstr>
      <vt:lpstr>PowerPoint 演示文稿</vt:lpstr>
      <vt:lpstr>三.论文著作</vt:lpstr>
      <vt:lpstr>三.论文著作</vt:lpstr>
      <vt:lpstr>PowerPoint 演示文稿</vt:lpstr>
      <vt:lpstr>四.其他工作及获奖情况</vt:lpstr>
      <vt:lpstr>四.其他工作及获奖情况</vt:lpstr>
      <vt:lpstr>四.其他工作及获奖情况</vt:lpstr>
      <vt:lpstr>PowerPoint 演示文稿</vt:lpstr>
      <vt:lpstr>五.后续工作计划</vt:lpstr>
      <vt:lpstr>五.后续工作计划</vt:lpstr>
      <vt:lpstr>聘期工作任务完成情况对照一览表</vt:lpstr>
      <vt:lpstr>PowerPoint 演示文稿</vt:lpstr>
    </vt:vector>
  </TitlesOfParts>
  <Company>Microsoft</Company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合肥工业大学引进人才 聘期工作考核汇报</dc:title>
  <dc:creator>lenovo</dc:creator>
  <cp:lastModifiedBy>lenovo</cp:lastModifiedBy>
  <cp:revision>27</cp:revision>
  <dcterms:created xsi:type="dcterms:W3CDTF">2021-03-05T09:08:02Z</dcterms:created>
  <dcterms:modified xsi:type="dcterms:W3CDTF">2021-03-08T03:31:04Z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2052-11.1.0.8612</vt:lpwstr>
  </property>
</Properties>
</file>